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91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1" r:id="rId4"/>
    <p:sldId id="257" r:id="rId5"/>
    <p:sldId id="260" r:id="rId6"/>
    <p:sldId id="270" r:id="rId7"/>
    <p:sldId id="264" r:id="rId8"/>
    <p:sldId id="271" r:id="rId9"/>
    <p:sldId id="266" r:id="rId10"/>
    <p:sldId id="273" r:id="rId11"/>
    <p:sldId id="262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1E6"/>
    <a:srgbClr val="8CB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0" d="100"/>
          <a:sy n="180" d="100"/>
        </p:scale>
        <p:origin x="-2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-46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D4C23-AE76-1746-8371-FBA50C1CAEA0}" type="datetimeFigureOut">
              <a:rPr lang="en-US" smtClean="0"/>
              <a:t>20/11/15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2713D-12BA-394E-90DD-E4420F3F4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23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273C7-A155-4841-B0C5-B6ECA9E3744A}" type="datetimeFigureOut">
              <a:rPr lang="en-US" smtClean="0"/>
              <a:t>20/11/15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ADA7E-F43B-2D44-97F3-4DCD60CB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294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DA7E-F43B-2D44-97F3-4DCD60CBEC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3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 flipV="1">
            <a:off x="0" y="4526933"/>
            <a:ext cx="9144000" cy="2331066"/>
          </a:xfrm>
          <a:prstGeom prst="rect">
            <a:avLst/>
          </a:prstGeom>
          <a:solidFill>
            <a:srgbClr val="DCE1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ＭＳ Ｐゴシック" charset="0"/>
              <a:cs typeface="Geneva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3777" y="2613591"/>
            <a:ext cx="6753340" cy="1371600"/>
          </a:xfrm>
        </p:spPr>
        <p:txBody>
          <a:bodyPr/>
          <a:lstStyle>
            <a:lvl1pPr>
              <a:defRPr sz="4200" b="0">
                <a:solidFill>
                  <a:srgbClr val="A4845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371" y="3687387"/>
            <a:ext cx="4648200" cy="838200"/>
          </a:xfrm>
        </p:spPr>
        <p:txBody>
          <a:bodyPr lIns="0" tIns="0" rIns="0" bIns="0" anchor="ctr"/>
          <a:lstStyle>
            <a:lvl1pPr marL="0" indent="0">
              <a:buFont typeface="Times" charset="0"/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107" y="409191"/>
            <a:ext cx="2448000" cy="6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671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00104" y="-1182"/>
            <a:ext cx="4543895" cy="6859182"/>
          </a:xfrm>
        </p:spPr>
        <p:txBody>
          <a:bodyPr/>
          <a:lstStyle>
            <a:lvl1pPr marL="0" indent="0">
              <a:buNone/>
              <a:defRPr/>
            </a:lvl1pPr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" y="-1182"/>
            <a:ext cx="3688591" cy="6859182"/>
          </a:xfrm>
        </p:spPr>
        <p:txBody>
          <a:bodyPr anchor="ctr" anchorCtr="0"/>
          <a:lstStyle>
            <a:lvl1pPr marL="0" indent="0" algn="r">
              <a:buNone/>
              <a:defRPr>
                <a:solidFill>
                  <a:srgbClr val="AAB4BE"/>
                </a:solidFill>
              </a:defRPr>
            </a:lvl1pPr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err="1" smtClean="0"/>
              <a:t>stylest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116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-1182"/>
            <a:ext cx="9144000" cy="6859182"/>
          </a:xfrm>
        </p:spPr>
        <p:txBody>
          <a:bodyPr/>
          <a:lstStyle>
            <a:lvl1pPr marL="0" indent="0">
              <a:buNone/>
              <a:defRPr/>
            </a:lvl1pPr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037632" y="-1182"/>
            <a:ext cx="3688591" cy="6859182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rgbClr val="AAB4BE"/>
                </a:solidFill>
              </a:defRPr>
            </a:lvl1pPr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err="1" smtClean="0"/>
              <a:t>stylestt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7283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263038"/>
            <a:ext cx="9144000" cy="3594962"/>
          </a:xfrm>
          <a:prstGeom prst="rect">
            <a:avLst/>
          </a:prstGeom>
          <a:solidFill>
            <a:srgbClr val="DCE1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cs typeface="Geneva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84686" y="2964588"/>
            <a:ext cx="596900" cy="596900"/>
            <a:chOff x="909759" y="4044643"/>
            <a:chExt cx="596900" cy="596900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909759" y="4044643"/>
              <a:ext cx="596900" cy="5969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1010209" y="4145093"/>
              <a:ext cx="396000" cy="39600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1118209" y="4253093"/>
              <a:ext cx="180000" cy="180000"/>
            </a:xfrm>
            <a:prstGeom prst="ellipse">
              <a:avLst/>
            </a:prstGeom>
            <a:solidFill>
              <a:srgbClr val="DCE1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1649865" y="2964588"/>
            <a:ext cx="596900" cy="596900"/>
            <a:chOff x="2246765" y="2964588"/>
            <a:chExt cx="596900" cy="596900"/>
          </a:xfrm>
        </p:grpSpPr>
        <p:sp>
          <p:nvSpPr>
            <p:cNvPr id="19" name="Oval 18"/>
            <p:cNvSpPr/>
            <p:nvPr userDrawn="1"/>
          </p:nvSpPr>
          <p:spPr bwMode="auto">
            <a:xfrm>
              <a:off x="2246765" y="2964588"/>
              <a:ext cx="596900" cy="5969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 bwMode="auto">
            <a:xfrm>
              <a:off x="2347215" y="3065038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21" name="Oval 20"/>
            <p:cNvSpPr/>
            <p:nvPr userDrawn="1"/>
          </p:nvSpPr>
          <p:spPr bwMode="auto">
            <a:xfrm>
              <a:off x="2455215" y="3173038"/>
              <a:ext cx="180000" cy="180000"/>
            </a:xfrm>
            <a:prstGeom prst="ellipse">
              <a:avLst/>
            </a:prstGeom>
            <a:solidFill>
              <a:srgbClr val="8CB4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3017481" y="2787689"/>
            <a:ext cx="950698" cy="950698"/>
            <a:chOff x="2845467" y="4277860"/>
            <a:chExt cx="950698" cy="950698"/>
          </a:xfrm>
        </p:grpSpPr>
        <p:sp>
          <p:nvSpPr>
            <p:cNvPr id="22" name="Oval 21"/>
            <p:cNvSpPr/>
            <p:nvPr userDrawn="1"/>
          </p:nvSpPr>
          <p:spPr bwMode="auto">
            <a:xfrm>
              <a:off x="2845467" y="4277860"/>
              <a:ext cx="950698" cy="95069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3005456" y="4437849"/>
              <a:ext cx="630719" cy="630719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24" name="Oval 23"/>
            <p:cNvSpPr/>
            <p:nvPr userDrawn="1"/>
          </p:nvSpPr>
          <p:spPr bwMode="auto">
            <a:xfrm>
              <a:off x="3177471" y="4609864"/>
              <a:ext cx="286691" cy="286691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6047073" y="2666138"/>
            <a:ext cx="1193800" cy="1193800"/>
            <a:chOff x="5706976" y="4227778"/>
            <a:chExt cx="1193800" cy="1193800"/>
          </a:xfrm>
        </p:grpSpPr>
        <p:sp>
          <p:nvSpPr>
            <p:cNvPr id="28" name="Oval 27"/>
            <p:cNvSpPr/>
            <p:nvPr userDrawn="1"/>
          </p:nvSpPr>
          <p:spPr bwMode="auto">
            <a:xfrm>
              <a:off x="5706976" y="4227778"/>
              <a:ext cx="1193800" cy="1193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29" name="Oval 28"/>
            <p:cNvSpPr/>
            <p:nvPr userDrawn="1"/>
          </p:nvSpPr>
          <p:spPr bwMode="auto">
            <a:xfrm>
              <a:off x="5907876" y="4428678"/>
              <a:ext cx="792000" cy="79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30" name="Oval 29"/>
            <p:cNvSpPr/>
            <p:nvPr userDrawn="1"/>
          </p:nvSpPr>
          <p:spPr bwMode="auto">
            <a:xfrm>
              <a:off x="6123876" y="4644678"/>
              <a:ext cx="360000" cy="360000"/>
            </a:xfrm>
            <a:prstGeom prst="ellipse">
              <a:avLst/>
            </a:prstGeom>
            <a:solidFill>
              <a:srgbClr val="8CB4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4349103" y="2787689"/>
            <a:ext cx="950698" cy="950698"/>
            <a:chOff x="4205757" y="5526706"/>
            <a:chExt cx="950698" cy="950698"/>
          </a:xfrm>
        </p:grpSpPr>
        <p:sp>
          <p:nvSpPr>
            <p:cNvPr id="41" name="Oval 40"/>
            <p:cNvSpPr/>
            <p:nvPr userDrawn="1"/>
          </p:nvSpPr>
          <p:spPr bwMode="auto">
            <a:xfrm>
              <a:off x="4205757" y="5526706"/>
              <a:ext cx="950698" cy="95069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42" name="Oval 41"/>
            <p:cNvSpPr/>
            <p:nvPr userDrawn="1"/>
          </p:nvSpPr>
          <p:spPr bwMode="auto">
            <a:xfrm>
              <a:off x="4365746" y="5686695"/>
              <a:ext cx="630719" cy="630719"/>
            </a:xfrm>
            <a:prstGeom prst="ellipse">
              <a:avLst/>
            </a:prstGeom>
            <a:solidFill>
              <a:srgbClr val="8CB4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43" name="Oval 42"/>
            <p:cNvSpPr/>
            <p:nvPr userDrawn="1"/>
          </p:nvSpPr>
          <p:spPr bwMode="auto">
            <a:xfrm>
              <a:off x="4537761" y="5858710"/>
              <a:ext cx="286691" cy="286691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7638482" y="2666138"/>
            <a:ext cx="1193800" cy="1193800"/>
            <a:chOff x="7395411" y="5728501"/>
            <a:chExt cx="1193800" cy="1193800"/>
          </a:xfrm>
        </p:grpSpPr>
        <p:sp>
          <p:nvSpPr>
            <p:cNvPr id="44" name="Oval 43"/>
            <p:cNvSpPr/>
            <p:nvPr userDrawn="1"/>
          </p:nvSpPr>
          <p:spPr bwMode="auto">
            <a:xfrm>
              <a:off x="7395411" y="5728501"/>
              <a:ext cx="1193800" cy="1193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45" name="Oval 44"/>
            <p:cNvSpPr/>
            <p:nvPr userDrawn="1"/>
          </p:nvSpPr>
          <p:spPr bwMode="auto">
            <a:xfrm>
              <a:off x="7596311" y="5929401"/>
              <a:ext cx="792000" cy="792000"/>
            </a:xfrm>
            <a:prstGeom prst="ellipse">
              <a:avLst/>
            </a:prstGeom>
            <a:solidFill>
              <a:srgbClr val="DCE1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46" name="Oval 45"/>
            <p:cNvSpPr/>
            <p:nvPr userDrawn="1"/>
          </p:nvSpPr>
          <p:spPr bwMode="auto">
            <a:xfrm>
              <a:off x="7812311" y="6145401"/>
              <a:ext cx="360000" cy="36000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686" y="4063105"/>
            <a:ext cx="2451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66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ＭＳ Ｐゴシック" charset="0"/>
              <a:cs typeface="Genev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1pPr marL="0" indent="0">
              <a:buNone/>
              <a:defRPr/>
            </a:lvl1pPr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67012" y="515251"/>
            <a:ext cx="950698" cy="950698"/>
            <a:chOff x="4205757" y="5526706"/>
            <a:chExt cx="950698" cy="950698"/>
          </a:xfrm>
        </p:grpSpPr>
        <p:sp>
          <p:nvSpPr>
            <p:cNvPr id="10" name="Oval 9"/>
            <p:cNvSpPr/>
            <p:nvPr userDrawn="1"/>
          </p:nvSpPr>
          <p:spPr bwMode="auto">
            <a:xfrm>
              <a:off x="4205757" y="5526706"/>
              <a:ext cx="950698" cy="95069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4365746" y="5686695"/>
              <a:ext cx="630719" cy="630719"/>
            </a:xfrm>
            <a:prstGeom prst="ellipse">
              <a:avLst/>
            </a:prstGeom>
            <a:solidFill>
              <a:srgbClr val="8CB4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4537761" y="5858710"/>
              <a:ext cx="286691" cy="286691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62223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ＭＳ Ｐゴシック" charset="0"/>
              <a:cs typeface="Genev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67012" y="515251"/>
            <a:ext cx="950698" cy="950698"/>
            <a:chOff x="4205757" y="5526706"/>
            <a:chExt cx="950698" cy="950698"/>
          </a:xfrm>
        </p:grpSpPr>
        <p:sp>
          <p:nvSpPr>
            <p:cNvPr id="10" name="Oval 9"/>
            <p:cNvSpPr/>
            <p:nvPr userDrawn="1"/>
          </p:nvSpPr>
          <p:spPr bwMode="auto">
            <a:xfrm>
              <a:off x="4205757" y="5526706"/>
              <a:ext cx="950698" cy="95069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4365746" y="5686695"/>
              <a:ext cx="630719" cy="630719"/>
            </a:xfrm>
            <a:prstGeom prst="ellipse">
              <a:avLst/>
            </a:prstGeom>
            <a:solidFill>
              <a:srgbClr val="8CB4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4537761" y="5858710"/>
              <a:ext cx="286691" cy="286691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7273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182"/>
            <a:ext cx="9144000" cy="6859182"/>
          </a:xfrm>
        </p:spPr>
        <p:txBody>
          <a:bodyPr/>
          <a:lstStyle>
            <a:lvl1pPr marL="0" indent="0">
              <a:buNone/>
              <a:defRPr/>
            </a:lvl1pPr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0" y="-1182"/>
            <a:ext cx="9144000" cy="3185226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116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182"/>
            <a:ext cx="9144000" cy="6859182"/>
          </a:xfrm>
        </p:spPr>
        <p:txBody>
          <a:bodyPr/>
          <a:lstStyle>
            <a:lvl1pPr marL="0" indent="0">
              <a:buNone/>
              <a:defRPr/>
            </a:lvl1pPr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6984" y="-1182"/>
            <a:ext cx="4567015" cy="685918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028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 bwMode="auto">
          <a:xfrm>
            <a:off x="0" y="3263038"/>
            <a:ext cx="9144000" cy="3594962"/>
          </a:xfrm>
          <a:prstGeom prst="rect">
            <a:avLst/>
          </a:prstGeom>
          <a:solidFill>
            <a:srgbClr val="DCE1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ＭＳ Ｐゴシック" charset="0"/>
              <a:cs typeface="Geneva" charset="0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584686" y="2964588"/>
            <a:ext cx="596900" cy="596900"/>
            <a:chOff x="909759" y="4044643"/>
            <a:chExt cx="596900" cy="596900"/>
          </a:xfrm>
        </p:grpSpPr>
        <p:sp>
          <p:nvSpPr>
            <p:cNvPr id="32" name="Oval 31"/>
            <p:cNvSpPr/>
            <p:nvPr userDrawn="1"/>
          </p:nvSpPr>
          <p:spPr bwMode="auto">
            <a:xfrm>
              <a:off x="909759" y="4044643"/>
              <a:ext cx="596900" cy="5969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33" name="Oval 32"/>
            <p:cNvSpPr/>
            <p:nvPr userDrawn="1"/>
          </p:nvSpPr>
          <p:spPr bwMode="auto">
            <a:xfrm>
              <a:off x="1010209" y="4145093"/>
              <a:ext cx="396000" cy="39600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34" name="Oval 33"/>
            <p:cNvSpPr/>
            <p:nvPr userDrawn="1"/>
          </p:nvSpPr>
          <p:spPr bwMode="auto">
            <a:xfrm>
              <a:off x="1118209" y="4253093"/>
              <a:ext cx="180000" cy="180000"/>
            </a:xfrm>
            <a:prstGeom prst="ellipse">
              <a:avLst/>
            </a:prstGeom>
            <a:solidFill>
              <a:srgbClr val="DCE1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1649865" y="2964588"/>
            <a:ext cx="596900" cy="596900"/>
            <a:chOff x="2246765" y="2964588"/>
            <a:chExt cx="596900" cy="596900"/>
          </a:xfrm>
        </p:grpSpPr>
        <p:sp>
          <p:nvSpPr>
            <p:cNvPr id="36" name="Oval 35"/>
            <p:cNvSpPr/>
            <p:nvPr userDrawn="1"/>
          </p:nvSpPr>
          <p:spPr bwMode="auto">
            <a:xfrm>
              <a:off x="2246765" y="2964588"/>
              <a:ext cx="596900" cy="5969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37" name="Oval 36"/>
            <p:cNvSpPr/>
            <p:nvPr userDrawn="1"/>
          </p:nvSpPr>
          <p:spPr bwMode="auto">
            <a:xfrm>
              <a:off x="2347215" y="3065038"/>
              <a:ext cx="396000" cy="396000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38" name="Oval 37"/>
            <p:cNvSpPr/>
            <p:nvPr userDrawn="1"/>
          </p:nvSpPr>
          <p:spPr bwMode="auto">
            <a:xfrm>
              <a:off x="2455215" y="3173038"/>
              <a:ext cx="180000" cy="180000"/>
            </a:xfrm>
            <a:prstGeom prst="ellipse">
              <a:avLst/>
            </a:prstGeom>
            <a:solidFill>
              <a:srgbClr val="8CB4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3017481" y="2787689"/>
            <a:ext cx="950698" cy="950698"/>
            <a:chOff x="2845467" y="4277860"/>
            <a:chExt cx="950698" cy="950698"/>
          </a:xfrm>
        </p:grpSpPr>
        <p:sp>
          <p:nvSpPr>
            <p:cNvPr id="40" name="Oval 39"/>
            <p:cNvSpPr/>
            <p:nvPr userDrawn="1"/>
          </p:nvSpPr>
          <p:spPr bwMode="auto">
            <a:xfrm>
              <a:off x="2845467" y="4277860"/>
              <a:ext cx="950698" cy="95069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51" name="Oval 50"/>
            <p:cNvSpPr/>
            <p:nvPr userDrawn="1"/>
          </p:nvSpPr>
          <p:spPr bwMode="auto">
            <a:xfrm>
              <a:off x="3005456" y="4437849"/>
              <a:ext cx="630719" cy="630719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52" name="Oval 51"/>
            <p:cNvSpPr/>
            <p:nvPr userDrawn="1"/>
          </p:nvSpPr>
          <p:spPr bwMode="auto">
            <a:xfrm>
              <a:off x="3177471" y="4609864"/>
              <a:ext cx="286691" cy="286691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6047073" y="2666138"/>
            <a:ext cx="1193800" cy="1193800"/>
            <a:chOff x="5706976" y="4227778"/>
            <a:chExt cx="1193800" cy="1193800"/>
          </a:xfrm>
        </p:grpSpPr>
        <p:sp>
          <p:nvSpPr>
            <p:cNvPr id="54" name="Oval 53"/>
            <p:cNvSpPr/>
            <p:nvPr userDrawn="1"/>
          </p:nvSpPr>
          <p:spPr bwMode="auto">
            <a:xfrm>
              <a:off x="5706976" y="4227778"/>
              <a:ext cx="1193800" cy="1193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55" name="Oval 54"/>
            <p:cNvSpPr/>
            <p:nvPr userDrawn="1"/>
          </p:nvSpPr>
          <p:spPr bwMode="auto">
            <a:xfrm>
              <a:off x="5907876" y="4428678"/>
              <a:ext cx="792000" cy="792000"/>
            </a:xfrm>
            <a:prstGeom prst="ellipse">
              <a:avLst/>
            </a:prstGeom>
            <a:solidFill>
              <a:srgbClr val="AAB4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56" name="Oval 55"/>
            <p:cNvSpPr/>
            <p:nvPr userDrawn="1"/>
          </p:nvSpPr>
          <p:spPr bwMode="auto">
            <a:xfrm>
              <a:off x="6123876" y="4644678"/>
              <a:ext cx="360000" cy="360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</p:grpSp>
      <p:grpSp>
        <p:nvGrpSpPr>
          <p:cNvPr id="57" name="Group 56"/>
          <p:cNvGrpSpPr/>
          <p:nvPr userDrawn="1"/>
        </p:nvGrpSpPr>
        <p:grpSpPr>
          <a:xfrm>
            <a:off x="4349103" y="2787689"/>
            <a:ext cx="950698" cy="950698"/>
            <a:chOff x="4205757" y="5526706"/>
            <a:chExt cx="950698" cy="950698"/>
          </a:xfrm>
        </p:grpSpPr>
        <p:sp>
          <p:nvSpPr>
            <p:cNvPr id="58" name="Oval 57"/>
            <p:cNvSpPr/>
            <p:nvPr userDrawn="1"/>
          </p:nvSpPr>
          <p:spPr bwMode="auto">
            <a:xfrm>
              <a:off x="4205757" y="5526706"/>
              <a:ext cx="950698" cy="95069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59" name="Oval 58"/>
            <p:cNvSpPr/>
            <p:nvPr userDrawn="1"/>
          </p:nvSpPr>
          <p:spPr bwMode="auto">
            <a:xfrm>
              <a:off x="4365746" y="5686695"/>
              <a:ext cx="630719" cy="630719"/>
            </a:xfrm>
            <a:prstGeom prst="ellipse">
              <a:avLst/>
            </a:prstGeom>
            <a:solidFill>
              <a:srgbClr val="8CB4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60" name="Oval 59"/>
            <p:cNvSpPr/>
            <p:nvPr userDrawn="1"/>
          </p:nvSpPr>
          <p:spPr bwMode="auto">
            <a:xfrm>
              <a:off x="4537761" y="5858710"/>
              <a:ext cx="286691" cy="286691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</p:grpSp>
      <p:grpSp>
        <p:nvGrpSpPr>
          <p:cNvPr id="61" name="Group 60"/>
          <p:cNvGrpSpPr/>
          <p:nvPr userDrawn="1"/>
        </p:nvGrpSpPr>
        <p:grpSpPr>
          <a:xfrm>
            <a:off x="7638482" y="2666138"/>
            <a:ext cx="1193800" cy="1193800"/>
            <a:chOff x="7395411" y="5728501"/>
            <a:chExt cx="1193800" cy="1193800"/>
          </a:xfrm>
        </p:grpSpPr>
        <p:sp>
          <p:nvSpPr>
            <p:cNvPr id="62" name="Oval 61"/>
            <p:cNvSpPr/>
            <p:nvPr userDrawn="1"/>
          </p:nvSpPr>
          <p:spPr bwMode="auto">
            <a:xfrm>
              <a:off x="7395411" y="5728501"/>
              <a:ext cx="1193800" cy="1193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63" name="Oval 62"/>
            <p:cNvSpPr/>
            <p:nvPr userDrawn="1"/>
          </p:nvSpPr>
          <p:spPr bwMode="auto">
            <a:xfrm>
              <a:off x="7596311" y="5929401"/>
              <a:ext cx="792000" cy="792000"/>
            </a:xfrm>
            <a:prstGeom prst="ellipse">
              <a:avLst/>
            </a:prstGeom>
            <a:solidFill>
              <a:srgbClr val="DCE1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64" name="Oval 63"/>
            <p:cNvSpPr/>
            <p:nvPr userDrawn="1"/>
          </p:nvSpPr>
          <p:spPr bwMode="auto">
            <a:xfrm>
              <a:off x="7812311" y="6145401"/>
              <a:ext cx="360000" cy="36000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Geneva" charset="0"/>
              </a:endParaRPr>
            </a:p>
          </p:txBody>
        </p:sp>
      </p:grpSp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686" y="4063105"/>
            <a:ext cx="2451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66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 flipV="1">
            <a:off x="0" y="4526933"/>
            <a:ext cx="9144000" cy="2331066"/>
          </a:xfrm>
          <a:prstGeom prst="rect">
            <a:avLst/>
          </a:prstGeom>
          <a:solidFill>
            <a:srgbClr val="DCE1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cs typeface="Geneva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3777" y="2613591"/>
            <a:ext cx="6753340" cy="1371600"/>
          </a:xfrm>
        </p:spPr>
        <p:txBody>
          <a:bodyPr/>
          <a:lstStyle>
            <a:lvl1pPr>
              <a:defRPr sz="4200" b="0">
                <a:solidFill>
                  <a:srgbClr val="A4845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371" y="3687387"/>
            <a:ext cx="4648200" cy="838200"/>
          </a:xfrm>
        </p:spPr>
        <p:txBody>
          <a:bodyPr lIns="0" tIns="0" rIns="0" bIns="0" anchor="ctr"/>
          <a:lstStyle>
            <a:lvl1pPr marL="0" indent="0">
              <a:buFont typeface="Times" charset="0"/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106" y="409190"/>
            <a:ext cx="3064681" cy="8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671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cs typeface="Genev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1pPr marL="0" indent="0">
              <a:buNone/>
              <a:defRPr/>
            </a:lvl1pPr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67012" y="515251"/>
            <a:ext cx="950698" cy="950698"/>
            <a:chOff x="4205757" y="5526706"/>
            <a:chExt cx="950698" cy="950698"/>
          </a:xfrm>
        </p:grpSpPr>
        <p:sp>
          <p:nvSpPr>
            <p:cNvPr id="10" name="Oval 9"/>
            <p:cNvSpPr/>
            <p:nvPr userDrawn="1"/>
          </p:nvSpPr>
          <p:spPr bwMode="auto">
            <a:xfrm>
              <a:off x="4205757" y="5526706"/>
              <a:ext cx="950698" cy="95069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4365746" y="5686695"/>
              <a:ext cx="630719" cy="630719"/>
            </a:xfrm>
            <a:prstGeom prst="ellipse">
              <a:avLst/>
            </a:prstGeom>
            <a:solidFill>
              <a:srgbClr val="8CB4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4537761" y="5858710"/>
              <a:ext cx="286691" cy="286691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62223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cs typeface="Genev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2pPr marL="965200" indent="-341313">
              <a:defRPr/>
            </a:lvl2pPr>
            <a:lvl3pPr marL="1314450" indent="-325438">
              <a:defRPr/>
            </a:lvl3pPr>
            <a:lvl4pPr marL="1657350" indent="-312738">
              <a:defRPr/>
            </a:lvl4pPr>
            <a:lvl5pPr marL="2000250" indent="-300038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67012" y="515251"/>
            <a:ext cx="950698" cy="950698"/>
            <a:chOff x="4205757" y="5526706"/>
            <a:chExt cx="950698" cy="950698"/>
          </a:xfrm>
        </p:grpSpPr>
        <p:sp>
          <p:nvSpPr>
            <p:cNvPr id="10" name="Oval 9"/>
            <p:cNvSpPr/>
            <p:nvPr userDrawn="1"/>
          </p:nvSpPr>
          <p:spPr bwMode="auto">
            <a:xfrm>
              <a:off x="4205757" y="5526706"/>
              <a:ext cx="950698" cy="95069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4365746" y="5686695"/>
              <a:ext cx="630719" cy="630719"/>
            </a:xfrm>
            <a:prstGeom prst="ellipse">
              <a:avLst/>
            </a:prstGeom>
            <a:solidFill>
              <a:srgbClr val="8CB4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4537761" y="5858710"/>
              <a:ext cx="286691" cy="286691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90670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793920" y="6470350"/>
            <a:ext cx="3755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D87511-DD6A-C944-AB09-1F4050A08E68}" type="datetime1">
              <a:rPr lang="en-US" sz="1000" smtClean="0">
                <a:solidFill>
                  <a:schemeClr val="bg2"/>
                </a:solidFill>
                <a:latin typeface="+mj-lt"/>
              </a:rPr>
              <a:pPr algn="r"/>
              <a:t>20/11/15</a:t>
            </a:fld>
            <a:endParaRPr lang="en-GB" sz="1000" dirty="0">
              <a:solidFill>
                <a:schemeClr val="bg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9" r:id="rId3"/>
    <p:sldLayoutId id="2147483887" r:id="rId4"/>
    <p:sldLayoutId id="2147483890" r:id="rId5"/>
    <p:sldLayoutId id="2147483888" r:id="rId6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A48456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2B24C"/>
          </a:solidFill>
          <a:latin typeface="Calibri" charset="0"/>
          <a:ea typeface="ＭＳ Ｐゴシック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2B24C"/>
          </a:solidFill>
          <a:latin typeface="Calibri" charset="0"/>
          <a:ea typeface="ＭＳ Ｐゴシック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2B24C"/>
          </a:solidFill>
          <a:latin typeface="Calibri" charset="0"/>
          <a:ea typeface="ＭＳ Ｐゴシック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2B24C"/>
          </a:solidFill>
          <a:latin typeface="Calibri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99923"/>
          </a:solidFill>
          <a:latin typeface="Calibri" charset="0"/>
          <a:ea typeface="ＭＳ Ｐゴシック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99923"/>
          </a:solidFill>
          <a:latin typeface="Calibri" charset="0"/>
          <a:ea typeface="ＭＳ Ｐゴシック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99923"/>
          </a:solidFill>
          <a:latin typeface="Calibri" charset="0"/>
          <a:ea typeface="ＭＳ Ｐゴシック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99923"/>
          </a:solidFill>
          <a:latin typeface="Calibri" charset="0"/>
          <a:ea typeface="ＭＳ Ｐゴシック" charset="0"/>
          <a:cs typeface="Geneva" charset="0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ts val="1200"/>
        </a:spcAft>
        <a:buClr>
          <a:schemeClr val="accent1"/>
        </a:buClr>
        <a:buSzPct val="80000"/>
        <a:buFont typeface="Arial"/>
        <a:buChar char="•"/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965200" indent="-508000" algn="l" rtl="0" eaLnBrk="1" fontAlgn="base" hangingPunct="1">
        <a:spcBef>
          <a:spcPct val="20000"/>
        </a:spcBef>
        <a:spcAft>
          <a:spcPts val="1200"/>
        </a:spcAft>
        <a:buClr>
          <a:schemeClr val="accent1"/>
        </a:buClr>
        <a:buSzPct val="80000"/>
        <a:buFont typeface="Arial"/>
        <a:buChar char="•"/>
        <a:defRPr sz="2000">
          <a:solidFill>
            <a:schemeClr val="tx1"/>
          </a:solidFill>
          <a:latin typeface="+mj-lt"/>
          <a:ea typeface="Geneva" charset="0"/>
          <a:cs typeface="+mn-cs"/>
        </a:defRPr>
      </a:lvl2pPr>
      <a:lvl3pPr marL="1314450" indent="-457200" algn="l" rtl="0" eaLnBrk="1" fontAlgn="base" hangingPunct="1">
        <a:spcBef>
          <a:spcPct val="20000"/>
        </a:spcBef>
        <a:spcAft>
          <a:spcPts val="1200"/>
        </a:spcAft>
        <a:buClr>
          <a:schemeClr val="accent1"/>
        </a:buClr>
        <a:buSzPct val="80000"/>
        <a:buFont typeface="Arial"/>
        <a:buChar char="•"/>
        <a:defRPr sz="1600">
          <a:solidFill>
            <a:schemeClr val="tx1"/>
          </a:solidFill>
          <a:latin typeface="+mj-lt"/>
          <a:ea typeface="Geneva" charset="0"/>
          <a:cs typeface="+mn-cs"/>
        </a:defRPr>
      </a:lvl3pPr>
      <a:lvl4pPr marL="1657350" indent="-457200" algn="l" rtl="0" eaLnBrk="1" fontAlgn="base" hangingPunct="1">
        <a:spcBef>
          <a:spcPct val="20000"/>
        </a:spcBef>
        <a:spcAft>
          <a:spcPts val="1200"/>
        </a:spcAft>
        <a:buClr>
          <a:schemeClr val="accent1"/>
        </a:buClr>
        <a:buSzPct val="80000"/>
        <a:buFont typeface="Arial"/>
        <a:buChar char="•"/>
        <a:defRPr sz="1400">
          <a:solidFill>
            <a:schemeClr val="tx1"/>
          </a:solidFill>
          <a:latin typeface="+mj-lt"/>
          <a:ea typeface="Geneva" charset="0"/>
          <a:cs typeface="+mn-cs"/>
        </a:defRPr>
      </a:lvl4pPr>
      <a:lvl5pPr marL="2000250" indent="-457200" algn="l" rtl="0" eaLnBrk="1" fontAlgn="base" hangingPunct="1">
        <a:spcBef>
          <a:spcPct val="20000"/>
        </a:spcBef>
        <a:spcAft>
          <a:spcPts val="1200"/>
        </a:spcAft>
        <a:buClr>
          <a:schemeClr val="accent1"/>
        </a:buClr>
        <a:buSzPct val="80000"/>
        <a:buFont typeface="Arial"/>
        <a:buChar char="•"/>
        <a:defRPr sz="1200">
          <a:solidFill>
            <a:schemeClr val="tx1"/>
          </a:solidFill>
          <a:latin typeface="+mj-lt"/>
          <a:ea typeface="Geneva" charset="0"/>
          <a:cs typeface="+mn-cs"/>
        </a:defRPr>
      </a:lvl5pPr>
      <a:lvl6pPr marL="2457450" indent="-457200" algn="l" rtl="0" eaLnBrk="1" fontAlgn="base" hangingPunct="1">
        <a:spcBef>
          <a:spcPct val="20000"/>
        </a:spcBef>
        <a:spcAft>
          <a:spcPct val="0"/>
        </a:spcAft>
        <a:buClr>
          <a:srgbClr val="E99923"/>
        </a:buClr>
        <a:buSzPct val="60000"/>
        <a:buFont typeface="Times" charset="0"/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14650" indent="-457200" algn="l" rtl="0" eaLnBrk="1" fontAlgn="base" hangingPunct="1">
        <a:spcBef>
          <a:spcPct val="20000"/>
        </a:spcBef>
        <a:spcAft>
          <a:spcPct val="0"/>
        </a:spcAft>
        <a:buClr>
          <a:srgbClr val="E99923"/>
        </a:buClr>
        <a:buSzPct val="60000"/>
        <a:buFont typeface="Times" charset="0"/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371850" indent="-457200" algn="l" rtl="0" eaLnBrk="1" fontAlgn="base" hangingPunct="1">
        <a:spcBef>
          <a:spcPct val="20000"/>
        </a:spcBef>
        <a:spcAft>
          <a:spcPct val="0"/>
        </a:spcAft>
        <a:buClr>
          <a:srgbClr val="E99923"/>
        </a:buClr>
        <a:buSzPct val="60000"/>
        <a:buFont typeface="Times" charset="0"/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29050" indent="-457200" algn="l" rtl="0" eaLnBrk="1" fontAlgn="base" hangingPunct="1">
        <a:spcBef>
          <a:spcPct val="20000"/>
        </a:spcBef>
        <a:spcAft>
          <a:spcPct val="0"/>
        </a:spcAft>
        <a:buClr>
          <a:srgbClr val="E99923"/>
        </a:buClr>
        <a:buSzPct val="60000"/>
        <a:buFont typeface="Times" charset="0"/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793920" y="6470350"/>
            <a:ext cx="3755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D87511-DD6A-C944-AB09-1F4050A08E68}" type="datetime1">
              <a:rPr lang="en-US" sz="1000" smtClean="0">
                <a:solidFill>
                  <a:srgbClr val="D4DAE0"/>
                </a:solidFill>
                <a:latin typeface="Arial"/>
              </a:rPr>
              <a:pPr algn="r"/>
              <a:t>20/11/15</a:t>
            </a:fld>
            <a:endParaRPr lang="en-GB" sz="1000" dirty="0">
              <a:solidFill>
                <a:srgbClr val="D4DAE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A48456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2B24C"/>
          </a:solidFill>
          <a:latin typeface="Calibri" charset="0"/>
          <a:ea typeface="ＭＳ Ｐゴシック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2B24C"/>
          </a:solidFill>
          <a:latin typeface="Calibri" charset="0"/>
          <a:ea typeface="ＭＳ Ｐゴシック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2B24C"/>
          </a:solidFill>
          <a:latin typeface="Calibri" charset="0"/>
          <a:ea typeface="ＭＳ Ｐゴシック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2B24C"/>
          </a:solidFill>
          <a:latin typeface="Calibri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99923"/>
          </a:solidFill>
          <a:latin typeface="Calibri" charset="0"/>
          <a:ea typeface="ＭＳ Ｐゴシック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99923"/>
          </a:solidFill>
          <a:latin typeface="Calibri" charset="0"/>
          <a:ea typeface="ＭＳ Ｐゴシック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99923"/>
          </a:solidFill>
          <a:latin typeface="Calibri" charset="0"/>
          <a:ea typeface="ＭＳ Ｐゴシック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99923"/>
          </a:solidFill>
          <a:latin typeface="Calibri" charset="0"/>
          <a:ea typeface="ＭＳ Ｐゴシック" charset="0"/>
          <a:cs typeface="Geneva" charset="0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ts val="1200"/>
        </a:spcAft>
        <a:buClr>
          <a:schemeClr val="accent1"/>
        </a:buClr>
        <a:buSzPct val="80000"/>
        <a:buFont typeface="Arial"/>
        <a:buChar char="•"/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965200" indent="-508000" algn="l" rtl="0" eaLnBrk="1" fontAlgn="base" hangingPunct="1">
        <a:spcBef>
          <a:spcPct val="20000"/>
        </a:spcBef>
        <a:spcAft>
          <a:spcPts val="1200"/>
        </a:spcAft>
        <a:buClr>
          <a:schemeClr val="accent1"/>
        </a:buClr>
        <a:buSzPct val="80000"/>
        <a:buFont typeface="Arial"/>
        <a:buChar char="•"/>
        <a:defRPr sz="2000">
          <a:solidFill>
            <a:schemeClr val="tx1"/>
          </a:solidFill>
          <a:latin typeface="+mj-lt"/>
          <a:ea typeface="Geneva" charset="0"/>
          <a:cs typeface="+mn-cs"/>
        </a:defRPr>
      </a:lvl2pPr>
      <a:lvl3pPr marL="1314450" indent="-457200" algn="l" rtl="0" eaLnBrk="1" fontAlgn="base" hangingPunct="1">
        <a:spcBef>
          <a:spcPct val="20000"/>
        </a:spcBef>
        <a:spcAft>
          <a:spcPts val="1200"/>
        </a:spcAft>
        <a:buClr>
          <a:schemeClr val="accent1"/>
        </a:buClr>
        <a:buSzPct val="80000"/>
        <a:buFont typeface="Arial"/>
        <a:buChar char="•"/>
        <a:defRPr sz="1600">
          <a:solidFill>
            <a:schemeClr val="tx1"/>
          </a:solidFill>
          <a:latin typeface="+mj-lt"/>
          <a:ea typeface="Geneva" charset="0"/>
          <a:cs typeface="+mn-cs"/>
        </a:defRPr>
      </a:lvl3pPr>
      <a:lvl4pPr marL="1657350" indent="-457200" algn="l" rtl="0" eaLnBrk="1" fontAlgn="base" hangingPunct="1">
        <a:spcBef>
          <a:spcPct val="20000"/>
        </a:spcBef>
        <a:spcAft>
          <a:spcPts val="1200"/>
        </a:spcAft>
        <a:buClr>
          <a:schemeClr val="accent1"/>
        </a:buClr>
        <a:buSzPct val="80000"/>
        <a:buFont typeface="Arial"/>
        <a:buChar char="•"/>
        <a:defRPr sz="1400">
          <a:solidFill>
            <a:schemeClr val="tx1"/>
          </a:solidFill>
          <a:latin typeface="+mj-lt"/>
          <a:ea typeface="Geneva" charset="0"/>
          <a:cs typeface="+mn-cs"/>
        </a:defRPr>
      </a:lvl4pPr>
      <a:lvl5pPr marL="2000250" indent="-457200" algn="l" rtl="0" eaLnBrk="1" fontAlgn="base" hangingPunct="1">
        <a:spcBef>
          <a:spcPct val="20000"/>
        </a:spcBef>
        <a:spcAft>
          <a:spcPts val="1200"/>
        </a:spcAft>
        <a:buClr>
          <a:schemeClr val="accent1"/>
        </a:buClr>
        <a:buSzPct val="80000"/>
        <a:buFont typeface="Arial"/>
        <a:buChar char="•"/>
        <a:defRPr sz="1200">
          <a:solidFill>
            <a:schemeClr val="tx1"/>
          </a:solidFill>
          <a:latin typeface="+mj-lt"/>
          <a:ea typeface="Geneva" charset="0"/>
          <a:cs typeface="+mn-cs"/>
        </a:defRPr>
      </a:lvl5pPr>
      <a:lvl6pPr marL="2457450" indent="-457200" algn="l" rtl="0" eaLnBrk="1" fontAlgn="base" hangingPunct="1">
        <a:spcBef>
          <a:spcPct val="20000"/>
        </a:spcBef>
        <a:spcAft>
          <a:spcPct val="0"/>
        </a:spcAft>
        <a:buClr>
          <a:srgbClr val="E99923"/>
        </a:buClr>
        <a:buSzPct val="60000"/>
        <a:buFont typeface="Times" charset="0"/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14650" indent="-457200" algn="l" rtl="0" eaLnBrk="1" fontAlgn="base" hangingPunct="1">
        <a:spcBef>
          <a:spcPct val="20000"/>
        </a:spcBef>
        <a:spcAft>
          <a:spcPct val="0"/>
        </a:spcAft>
        <a:buClr>
          <a:srgbClr val="E99923"/>
        </a:buClr>
        <a:buSzPct val="60000"/>
        <a:buFont typeface="Times" charset="0"/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371850" indent="-457200" algn="l" rtl="0" eaLnBrk="1" fontAlgn="base" hangingPunct="1">
        <a:spcBef>
          <a:spcPct val="20000"/>
        </a:spcBef>
        <a:spcAft>
          <a:spcPct val="0"/>
        </a:spcAft>
        <a:buClr>
          <a:srgbClr val="E99923"/>
        </a:buClr>
        <a:buSzPct val="60000"/>
        <a:buFont typeface="Times" charset="0"/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29050" indent="-457200" algn="l" rtl="0" eaLnBrk="1" fontAlgn="base" hangingPunct="1">
        <a:spcBef>
          <a:spcPct val="20000"/>
        </a:spcBef>
        <a:spcAft>
          <a:spcPct val="0"/>
        </a:spcAft>
        <a:buClr>
          <a:srgbClr val="E99923"/>
        </a:buClr>
        <a:buSzPct val="60000"/>
        <a:buFont typeface="Times" charset="0"/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43776" y="2613591"/>
            <a:ext cx="7879335" cy="1371600"/>
          </a:xfrm>
        </p:spPr>
        <p:txBody>
          <a:bodyPr/>
          <a:lstStyle/>
          <a:p>
            <a:r>
              <a:rPr lang="en-US" dirty="0"/>
              <a:t>What they don’t teach in business school, but probably should</a:t>
            </a:r>
            <a:br>
              <a:rPr lang="en-US" dirty="0"/>
            </a:b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Andrew </a:t>
            </a:r>
            <a:r>
              <a:rPr lang="en-GB" dirty="0" smtClean="0"/>
              <a:t>Kris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64452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001889"/>
            <a:ext cx="7971367" cy="5524499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US" sz="3400" dirty="0" smtClean="0">
                <a:solidFill>
                  <a:schemeClr val="accent4"/>
                </a:solidFill>
              </a:rPr>
              <a:t>“We </a:t>
            </a:r>
            <a:r>
              <a:rPr lang="en-US" sz="3400" dirty="0">
                <a:solidFill>
                  <a:schemeClr val="accent4"/>
                </a:solidFill>
              </a:rPr>
              <a:t>typically use business school to provide a </a:t>
            </a:r>
            <a:r>
              <a:rPr lang="en-US" sz="3400" b="1" dirty="0" smtClean="0">
                <a:solidFill>
                  <a:schemeClr val="accent5"/>
                </a:solidFill>
              </a:rPr>
              <a:t>commercial postgraduate education</a:t>
            </a:r>
            <a:r>
              <a:rPr lang="en-US" sz="3400" dirty="0" smtClean="0">
                <a:solidFill>
                  <a:schemeClr val="accent5"/>
                </a:solidFill>
              </a:rPr>
              <a:t> </a:t>
            </a:r>
            <a:r>
              <a:rPr lang="en-US" sz="3400" dirty="0" smtClean="0">
                <a:solidFill>
                  <a:schemeClr val="accent4"/>
                </a:solidFill>
              </a:rPr>
              <a:t>to </a:t>
            </a:r>
            <a:r>
              <a:rPr lang="en-US" sz="3400" dirty="0">
                <a:solidFill>
                  <a:schemeClr val="accent4"/>
                </a:solidFill>
              </a:rPr>
              <a:t>emerging Senior Leaders who have a more technical background: alternatively we </a:t>
            </a:r>
            <a:r>
              <a:rPr lang="en-US" sz="3400" b="1" dirty="0" smtClean="0">
                <a:solidFill>
                  <a:srgbClr val="4C4348"/>
                </a:solidFill>
              </a:rPr>
              <a:t>collaborate with business schools to build focus topics </a:t>
            </a:r>
            <a:r>
              <a:rPr lang="en-US" sz="3400" dirty="0" smtClean="0">
                <a:solidFill>
                  <a:schemeClr val="accent4"/>
                </a:solidFill>
              </a:rPr>
              <a:t>with </a:t>
            </a:r>
            <a:r>
              <a:rPr lang="en-US" sz="3400" dirty="0">
                <a:solidFill>
                  <a:schemeClr val="accent4"/>
                </a:solidFill>
              </a:rPr>
              <a:t>our Leadership Community in tailor-made </a:t>
            </a:r>
            <a:r>
              <a:rPr lang="en-US" sz="3400" dirty="0" err="1" smtClean="0">
                <a:solidFill>
                  <a:schemeClr val="accent4"/>
                </a:solidFill>
              </a:rPr>
              <a:t>programmes</a:t>
            </a:r>
            <a:r>
              <a:rPr lang="en-US" sz="3400" dirty="0" smtClean="0">
                <a:solidFill>
                  <a:schemeClr val="accent4"/>
                </a:solidFill>
              </a:rPr>
              <a:t>.”</a:t>
            </a:r>
            <a:endParaRPr lang="en-US" sz="3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096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61834" y="2787689"/>
            <a:ext cx="3688591" cy="972000"/>
          </a:xfrm>
        </p:spPr>
        <p:txBody>
          <a:bodyPr anchor="ctr" anchorCtr="0"/>
          <a:lstStyle/>
          <a:p>
            <a:pPr algn="ctr">
              <a:lnSpc>
                <a:spcPct val="120000"/>
              </a:lnSpc>
            </a:pPr>
            <a:r>
              <a:rPr lang="en-GB" sz="2000" dirty="0" smtClean="0">
                <a:solidFill>
                  <a:schemeClr val="accent2"/>
                </a:solidFill>
              </a:rPr>
              <a:t>Thank you</a:t>
            </a:r>
            <a:endParaRPr lang="en-GB" sz="2000" dirty="0">
              <a:solidFill>
                <a:schemeClr val="accent2"/>
              </a:solidFill>
            </a:endParaRPr>
          </a:p>
        </p:txBody>
      </p:sp>
      <p:pic>
        <p:nvPicPr>
          <p:cNvPr id="10" name="Content Placeholder 9" descr="Borderless Office 3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4"/>
          <a:stretch/>
        </p:blipFill>
        <p:spPr/>
      </p:pic>
      <p:grpSp>
        <p:nvGrpSpPr>
          <p:cNvPr id="17" name="Group 16"/>
          <p:cNvGrpSpPr/>
          <p:nvPr/>
        </p:nvGrpSpPr>
        <p:grpSpPr>
          <a:xfrm>
            <a:off x="4117967" y="2787689"/>
            <a:ext cx="972000" cy="972000"/>
            <a:chOff x="7395411" y="5728501"/>
            <a:chExt cx="1193800" cy="1193800"/>
          </a:xfrm>
        </p:grpSpPr>
        <p:sp>
          <p:nvSpPr>
            <p:cNvPr id="18" name="Oval 17"/>
            <p:cNvSpPr/>
            <p:nvPr userDrawn="1"/>
          </p:nvSpPr>
          <p:spPr bwMode="auto">
            <a:xfrm>
              <a:off x="7395411" y="5728501"/>
              <a:ext cx="1193800" cy="11938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19" name="Oval 18"/>
            <p:cNvSpPr/>
            <p:nvPr userDrawn="1"/>
          </p:nvSpPr>
          <p:spPr bwMode="auto">
            <a:xfrm>
              <a:off x="7596311" y="5929401"/>
              <a:ext cx="792000" cy="792000"/>
            </a:xfrm>
            <a:prstGeom prst="ellipse">
              <a:avLst/>
            </a:prstGeom>
            <a:solidFill>
              <a:srgbClr val="DCE1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 bwMode="auto">
            <a:xfrm>
              <a:off x="7812311" y="6145401"/>
              <a:ext cx="360000" cy="36000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cs typeface="Geneva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7" y="409191"/>
            <a:ext cx="2448000" cy="6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885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990644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Have you graduated from business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815842"/>
            <a:ext cx="7772400" cy="472722"/>
          </a:xfrm>
        </p:spPr>
        <p:txBody>
          <a:bodyPr anchor="t" anchorCtr="0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2/3rds of survey respondents graduated from business school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pic>
        <p:nvPicPr>
          <p:cNvPr id="19" name="Picture 18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0" y="1680981"/>
            <a:ext cx="360000" cy="360000"/>
          </a:xfrm>
          <a:prstGeom prst="rect">
            <a:avLst/>
          </a:prstGeom>
        </p:spPr>
      </p:pic>
      <p:pic>
        <p:nvPicPr>
          <p:cNvPr id="21" name="Picture 20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4" y="1680981"/>
            <a:ext cx="360000" cy="360000"/>
          </a:xfrm>
          <a:prstGeom prst="rect">
            <a:avLst/>
          </a:prstGeom>
        </p:spPr>
      </p:pic>
      <p:pic>
        <p:nvPicPr>
          <p:cNvPr id="23" name="Picture 22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18" y="1680981"/>
            <a:ext cx="360000" cy="360000"/>
          </a:xfrm>
          <a:prstGeom prst="rect">
            <a:avLst/>
          </a:prstGeom>
        </p:spPr>
      </p:pic>
      <p:pic>
        <p:nvPicPr>
          <p:cNvPr id="24" name="Picture 23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2" y="1680981"/>
            <a:ext cx="360000" cy="360000"/>
          </a:xfrm>
          <a:prstGeom prst="rect">
            <a:avLst/>
          </a:prstGeom>
        </p:spPr>
      </p:pic>
      <p:pic>
        <p:nvPicPr>
          <p:cNvPr id="25" name="Picture 24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6" y="1680981"/>
            <a:ext cx="360000" cy="360000"/>
          </a:xfrm>
          <a:prstGeom prst="rect">
            <a:avLst/>
          </a:prstGeom>
        </p:spPr>
      </p:pic>
      <p:pic>
        <p:nvPicPr>
          <p:cNvPr id="26" name="Picture 25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1680981"/>
            <a:ext cx="360000" cy="360000"/>
          </a:xfrm>
          <a:prstGeom prst="rect">
            <a:avLst/>
          </a:prstGeom>
        </p:spPr>
      </p:pic>
      <p:pic>
        <p:nvPicPr>
          <p:cNvPr id="27" name="Picture 26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4" y="1680981"/>
            <a:ext cx="360000" cy="360000"/>
          </a:xfrm>
          <a:prstGeom prst="rect">
            <a:avLst/>
          </a:prstGeom>
        </p:spPr>
      </p:pic>
      <p:pic>
        <p:nvPicPr>
          <p:cNvPr id="28" name="Picture 27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38" y="1680981"/>
            <a:ext cx="360000" cy="360000"/>
          </a:xfrm>
          <a:prstGeom prst="rect">
            <a:avLst/>
          </a:prstGeom>
        </p:spPr>
      </p:pic>
      <p:pic>
        <p:nvPicPr>
          <p:cNvPr id="29" name="Picture 28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2" y="1680981"/>
            <a:ext cx="360000" cy="360000"/>
          </a:xfrm>
          <a:prstGeom prst="rect">
            <a:avLst/>
          </a:prstGeom>
        </p:spPr>
      </p:pic>
      <p:pic>
        <p:nvPicPr>
          <p:cNvPr id="30" name="Picture 29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8" y="1680981"/>
            <a:ext cx="360000" cy="360000"/>
          </a:xfrm>
          <a:prstGeom prst="rect">
            <a:avLst/>
          </a:prstGeom>
        </p:spPr>
      </p:pic>
      <p:pic>
        <p:nvPicPr>
          <p:cNvPr id="43" name="Picture 42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0" y="2068427"/>
            <a:ext cx="360000" cy="360000"/>
          </a:xfrm>
          <a:prstGeom prst="rect">
            <a:avLst/>
          </a:prstGeom>
        </p:spPr>
      </p:pic>
      <p:pic>
        <p:nvPicPr>
          <p:cNvPr id="44" name="Picture 43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4" y="2068427"/>
            <a:ext cx="360000" cy="360000"/>
          </a:xfrm>
          <a:prstGeom prst="rect">
            <a:avLst/>
          </a:prstGeom>
        </p:spPr>
      </p:pic>
      <p:pic>
        <p:nvPicPr>
          <p:cNvPr id="45" name="Picture 44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18" y="2068427"/>
            <a:ext cx="360000" cy="360000"/>
          </a:xfrm>
          <a:prstGeom prst="rect">
            <a:avLst/>
          </a:prstGeom>
        </p:spPr>
      </p:pic>
      <p:pic>
        <p:nvPicPr>
          <p:cNvPr id="46" name="Picture 45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2" y="2068427"/>
            <a:ext cx="360000" cy="360000"/>
          </a:xfrm>
          <a:prstGeom prst="rect">
            <a:avLst/>
          </a:prstGeom>
        </p:spPr>
      </p:pic>
      <p:pic>
        <p:nvPicPr>
          <p:cNvPr id="47" name="Picture 46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6" y="2068427"/>
            <a:ext cx="360000" cy="360000"/>
          </a:xfrm>
          <a:prstGeom prst="rect">
            <a:avLst/>
          </a:prstGeom>
        </p:spPr>
      </p:pic>
      <p:pic>
        <p:nvPicPr>
          <p:cNvPr id="48" name="Picture 47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2068427"/>
            <a:ext cx="360000" cy="360000"/>
          </a:xfrm>
          <a:prstGeom prst="rect">
            <a:avLst/>
          </a:prstGeom>
        </p:spPr>
      </p:pic>
      <p:pic>
        <p:nvPicPr>
          <p:cNvPr id="49" name="Picture 48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4" y="2068427"/>
            <a:ext cx="360000" cy="360000"/>
          </a:xfrm>
          <a:prstGeom prst="rect">
            <a:avLst/>
          </a:prstGeom>
        </p:spPr>
      </p:pic>
      <p:pic>
        <p:nvPicPr>
          <p:cNvPr id="50" name="Picture 49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38" y="2068427"/>
            <a:ext cx="360000" cy="360000"/>
          </a:xfrm>
          <a:prstGeom prst="rect">
            <a:avLst/>
          </a:prstGeom>
        </p:spPr>
      </p:pic>
      <p:pic>
        <p:nvPicPr>
          <p:cNvPr id="51" name="Picture 50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2" y="2068427"/>
            <a:ext cx="360000" cy="360000"/>
          </a:xfrm>
          <a:prstGeom prst="rect">
            <a:avLst/>
          </a:prstGeom>
        </p:spPr>
      </p:pic>
      <p:pic>
        <p:nvPicPr>
          <p:cNvPr id="52" name="Picture 51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8" y="2068427"/>
            <a:ext cx="360000" cy="360000"/>
          </a:xfrm>
          <a:prstGeom prst="rect">
            <a:avLst/>
          </a:prstGeom>
        </p:spPr>
      </p:pic>
      <p:pic>
        <p:nvPicPr>
          <p:cNvPr id="54" name="Picture 53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0" y="2455873"/>
            <a:ext cx="360000" cy="360000"/>
          </a:xfrm>
          <a:prstGeom prst="rect">
            <a:avLst/>
          </a:prstGeom>
        </p:spPr>
      </p:pic>
      <p:pic>
        <p:nvPicPr>
          <p:cNvPr id="55" name="Picture 54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4" y="2455873"/>
            <a:ext cx="360000" cy="360000"/>
          </a:xfrm>
          <a:prstGeom prst="rect">
            <a:avLst/>
          </a:prstGeom>
        </p:spPr>
      </p:pic>
      <p:pic>
        <p:nvPicPr>
          <p:cNvPr id="56" name="Picture 55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18" y="2455873"/>
            <a:ext cx="360000" cy="360000"/>
          </a:xfrm>
          <a:prstGeom prst="rect">
            <a:avLst/>
          </a:prstGeom>
        </p:spPr>
      </p:pic>
      <p:pic>
        <p:nvPicPr>
          <p:cNvPr id="57" name="Picture 56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2" y="2455873"/>
            <a:ext cx="360000" cy="360000"/>
          </a:xfrm>
          <a:prstGeom prst="rect">
            <a:avLst/>
          </a:prstGeom>
        </p:spPr>
      </p:pic>
      <p:pic>
        <p:nvPicPr>
          <p:cNvPr id="58" name="Picture 57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6" y="2455873"/>
            <a:ext cx="360000" cy="360000"/>
          </a:xfrm>
          <a:prstGeom prst="rect">
            <a:avLst/>
          </a:prstGeom>
        </p:spPr>
      </p:pic>
      <p:pic>
        <p:nvPicPr>
          <p:cNvPr id="59" name="Picture 58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2455873"/>
            <a:ext cx="360000" cy="360000"/>
          </a:xfrm>
          <a:prstGeom prst="rect">
            <a:avLst/>
          </a:prstGeom>
        </p:spPr>
      </p:pic>
      <p:pic>
        <p:nvPicPr>
          <p:cNvPr id="60" name="Picture 59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4" y="2455873"/>
            <a:ext cx="360000" cy="360000"/>
          </a:xfrm>
          <a:prstGeom prst="rect">
            <a:avLst/>
          </a:prstGeom>
        </p:spPr>
      </p:pic>
      <p:pic>
        <p:nvPicPr>
          <p:cNvPr id="61" name="Picture 60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38" y="2455873"/>
            <a:ext cx="360000" cy="360000"/>
          </a:xfrm>
          <a:prstGeom prst="rect">
            <a:avLst/>
          </a:prstGeom>
        </p:spPr>
      </p:pic>
      <p:pic>
        <p:nvPicPr>
          <p:cNvPr id="62" name="Picture 61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2" y="2455873"/>
            <a:ext cx="360000" cy="360000"/>
          </a:xfrm>
          <a:prstGeom prst="rect">
            <a:avLst/>
          </a:prstGeom>
        </p:spPr>
      </p:pic>
      <p:pic>
        <p:nvPicPr>
          <p:cNvPr id="63" name="Picture 62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8" y="2455873"/>
            <a:ext cx="360000" cy="360000"/>
          </a:xfrm>
          <a:prstGeom prst="rect">
            <a:avLst/>
          </a:prstGeom>
        </p:spPr>
      </p:pic>
      <p:pic>
        <p:nvPicPr>
          <p:cNvPr id="65" name="Picture 64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0" y="2843319"/>
            <a:ext cx="360000" cy="360000"/>
          </a:xfrm>
          <a:prstGeom prst="rect">
            <a:avLst/>
          </a:prstGeom>
        </p:spPr>
      </p:pic>
      <p:pic>
        <p:nvPicPr>
          <p:cNvPr id="66" name="Picture 65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4" y="2843319"/>
            <a:ext cx="360000" cy="360000"/>
          </a:xfrm>
          <a:prstGeom prst="rect">
            <a:avLst/>
          </a:prstGeom>
        </p:spPr>
      </p:pic>
      <p:pic>
        <p:nvPicPr>
          <p:cNvPr id="67" name="Picture 66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18" y="2843319"/>
            <a:ext cx="360000" cy="360000"/>
          </a:xfrm>
          <a:prstGeom prst="rect">
            <a:avLst/>
          </a:prstGeom>
        </p:spPr>
      </p:pic>
      <p:pic>
        <p:nvPicPr>
          <p:cNvPr id="68" name="Picture 67" descr="woman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2" y="2843319"/>
            <a:ext cx="360000" cy="360000"/>
          </a:xfrm>
          <a:prstGeom prst="rect">
            <a:avLst/>
          </a:prstGeom>
        </p:spPr>
      </p:pic>
      <p:pic>
        <p:nvPicPr>
          <p:cNvPr id="69" name="Picture 68" descr="man-d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6" y="2843319"/>
            <a:ext cx="360000" cy="360000"/>
          </a:xfrm>
          <a:prstGeom prst="rect">
            <a:avLst/>
          </a:prstGeom>
        </p:spPr>
      </p:pic>
      <p:pic>
        <p:nvPicPr>
          <p:cNvPr id="153" name="Picture 152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0" y="5167991"/>
            <a:ext cx="360000" cy="360000"/>
          </a:xfrm>
          <a:prstGeom prst="rect">
            <a:avLst/>
          </a:prstGeom>
        </p:spPr>
      </p:pic>
      <p:pic>
        <p:nvPicPr>
          <p:cNvPr id="154" name="Picture 153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4" y="5167991"/>
            <a:ext cx="360000" cy="360000"/>
          </a:xfrm>
          <a:prstGeom prst="rect">
            <a:avLst/>
          </a:prstGeom>
        </p:spPr>
      </p:pic>
      <p:pic>
        <p:nvPicPr>
          <p:cNvPr id="155" name="Picture 154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18" y="5167991"/>
            <a:ext cx="360000" cy="360000"/>
          </a:xfrm>
          <a:prstGeom prst="rect">
            <a:avLst/>
          </a:prstGeom>
        </p:spPr>
      </p:pic>
      <p:pic>
        <p:nvPicPr>
          <p:cNvPr id="156" name="Picture 155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2" y="5167991"/>
            <a:ext cx="360000" cy="360000"/>
          </a:xfrm>
          <a:prstGeom prst="rect">
            <a:avLst/>
          </a:prstGeom>
        </p:spPr>
      </p:pic>
      <p:pic>
        <p:nvPicPr>
          <p:cNvPr id="157" name="Picture 156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6" y="5167991"/>
            <a:ext cx="360000" cy="360000"/>
          </a:xfrm>
          <a:prstGeom prst="rect">
            <a:avLst/>
          </a:prstGeom>
        </p:spPr>
      </p:pic>
      <p:pic>
        <p:nvPicPr>
          <p:cNvPr id="158" name="Picture 157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5167991"/>
            <a:ext cx="360000" cy="360000"/>
          </a:xfrm>
          <a:prstGeom prst="rect">
            <a:avLst/>
          </a:prstGeom>
        </p:spPr>
      </p:pic>
      <p:pic>
        <p:nvPicPr>
          <p:cNvPr id="159" name="Picture 158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4" y="5167991"/>
            <a:ext cx="360000" cy="360000"/>
          </a:xfrm>
          <a:prstGeom prst="rect">
            <a:avLst/>
          </a:prstGeom>
        </p:spPr>
      </p:pic>
      <p:pic>
        <p:nvPicPr>
          <p:cNvPr id="160" name="Picture 159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38" y="5167991"/>
            <a:ext cx="360000" cy="360000"/>
          </a:xfrm>
          <a:prstGeom prst="rect">
            <a:avLst/>
          </a:prstGeom>
        </p:spPr>
      </p:pic>
      <p:pic>
        <p:nvPicPr>
          <p:cNvPr id="161" name="Picture 160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2" y="5167991"/>
            <a:ext cx="360000" cy="360000"/>
          </a:xfrm>
          <a:prstGeom prst="rect">
            <a:avLst/>
          </a:prstGeom>
        </p:spPr>
      </p:pic>
      <p:pic>
        <p:nvPicPr>
          <p:cNvPr id="162" name="Picture 161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8" y="5167991"/>
            <a:ext cx="360000" cy="360000"/>
          </a:xfrm>
          <a:prstGeom prst="rect">
            <a:avLst/>
          </a:prstGeom>
        </p:spPr>
      </p:pic>
      <p:pic>
        <p:nvPicPr>
          <p:cNvPr id="164" name="Picture 163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0" y="4780549"/>
            <a:ext cx="360000" cy="360000"/>
          </a:xfrm>
          <a:prstGeom prst="rect">
            <a:avLst/>
          </a:prstGeom>
        </p:spPr>
      </p:pic>
      <p:pic>
        <p:nvPicPr>
          <p:cNvPr id="165" name="Picture 164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4" y="4780549"/>
            <a:ext cx="360000" cy="360000"/>
          </a:xfrm>
          <a:prstGeom prst="rect">
            <a:avLst/>
          </a:prstGeom>
        </p:spPr>
      </p:pic>
      <p:pic>
        <p:nvPicPr>
          <p:cNvPr id="166" name="Picture 165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18" y="4780549"/>
            <a:ext cx="360000" cy="360000"/>
          </a:xfrm>
          <a:prstGeom prst="rect">
            <a:avLst/>
          </a:prstGeom>
        </p:spPr>
      </p:pic>
      <p:pic>
        <p:nvPicPr>
          <p:cNvPr id="167" name="Picture 166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2" y="4780549"/>
            <a:ext cx="360000" cy="360000"/>
          </a:xfrm>
          <a:prstGeom prst="rect">
            <a:avLst/>
          </a:prstGeom>
        </p:spPr>
      </p:pic>
      <p:pic>
        <p:nvPicPr>
          <p:cNvPr id="168" name="Picture 167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6" y="4780549"/>
            <a:ext cx="360000" cy="360000"/>
          </a:xfrm>
          <a:prstGeom prst="rect">
            <a:avLst/>
          </a:prstGeom>
        </p:spPr>
      </p:pic>
      <p:pic>
        <p:nvPicPr>
          <p:cNvPr id="169" name="Picture 168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4780549"/>
            <a:ext cx="360000" cy="360000"/>
          </a:xfrm>
          <a:prstGeom prst="rect">
            <a:avLst/>
          </a:prstGeom>
        </p:spPr>
      </p:pic>
      <p:pic>
        <p:nvPicPr>
          <p:cNvPr id="170" name="Picture 169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4" y="4780549"/>
            <a:ext cx="360000" cy="360000"/>
          </a:xfrm>
          <a:prstGeom prst="rect">
            <a:avLst/>
          </a:prstGeom>
        </p:spPr>
      </p:pic>
      <p:pic>
        <p:nvPicPr>
          <p:cNvPr id="171" name="Picture 170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38" y="4780549"/>
            <a:ext cx="360000" cy="360000"/>
          </a:xfrm>
          <a:prstGeom prst="rect">
            <a:avLst/>
          </a:prstGeom>
        </p:spPr>
      </p:pic>
      <p:pic>
        <p:nvPicPr>
          <p:cNvPr id="172" name="Picture 171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2" y="4780549"/>
            <a:ext cx="360000" cy="360000"/>
          </a:xfrm>
          <a:prstGeom prst="rect">
            <a:avLst/>
          </a:prstGeom>
        </p:spPr>
      </p:pic>
      <p:pic>
        <p:nvPicPr>
          <p:cNvPr id="173" name="Picture 172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8" y="4780549"/>
            <a:ext cx="360000" cy="360000"/>
          </a:xfrm>
          <a:prstGeom prst="rect">
            <a:avLst/>
          </a:prstGeom>
        </p:spPr>
      </p:pic>
      <p:pic>
        <p:nvPicPr>
          <p:cNvPr id="175" name="Picture 174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0" y="4393103"/>
            <a:ext cx="360000" cy="360000"/>
          </a:xfrm>
          <a:prstGeom prst="rect">
            <a:avLst/>
          </a:prstGeom>
        </p:spPr>
      </p:pic>
      <p:pic>
        <p:nvPicPr>
          <p:cNvPr id="176" name="Picture 175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4" y="4393103"/>
            <a:ext cx="360000" cy="360000"/>
          </a:xfrm>
          <a:prstGeom prst="rect">
            <a:avLst/>
          </a:prstGeom>
        </p:spPr>
      </p:pic>
      <p:pic>
        <p:nvPicPr>
          <p:cNvPr id="177" name="Picture 176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18" y="4393103"/>
            <a:ext cx="360000" cy="360000"/>
          </a:xfrm>
          <a:prstGeom prst="rect">
            <a:avLst/>
          </a:prstGeom>
        </p:spPr>
      </p:pic>
      <p:pic>
        <p:nvPicPr>
          <p:cNvPr id="178" name="Picture 177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2" y="4393103"/>
            <a:ext cx="360000" cy="360000"/>
          </a:xfrm>
          <a:prstGeom prst="rect">
            <a:avLst/>
          </a:prstGeom>
        </p:spPr>
      </p:pic>
      <p:pic>
        <p:nvPicPr>
          <p:cNvPr id="179" name="Picture 178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6" y="4393103"/>
            <a:ext cx="360000" cy="360000"/>
          </a:xfrm>
          <a:prstGeom prst="rect">
            <a:avLst/>
          </a:prstGeom>
        </p:spPr>
      </p:pic>
      <p:pic>
        <p:nvPicPr>
          <p:cNvPr id="180" name="Picture 179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4393103"/>
            <a:ext cx="360000" cy="360000"/>
          </a:xfrm>
          <a:prstGeom prst="rect">
            <a:avLst/>
          </a:prstGeom>
        </p:spPr>
      </p:pic>
      <p:pic>
        <p:nvPicPr>
          <p:cNvPr id="181" name="Picture 180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4" y="4393103"/>
            <a:ext cx="360000" cy="360000"/>
          </a:xfrm>
          <a:prstGeom prst="rect">
            <a:avLst/>
          </a:prstGeom>
        </p:spPr>
      </p:pic>
      <p:pic>
        <p:nvPicPr>
          <p:cNvPr id="182" name="Picture 181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38" y="4393103"/>
            <a:ext cx="360000" cy="360000"/>
          </a:xfrm>
          <a:prstGeom prst="rect">
            <a:avLst/>
          </a:prstGeom>
        </p:spPr>
      </p:pic>
      <p:pic>
        <p:nvPicPr>
          <p:cNvPr id="183" name="Picture 182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2" y="4393103"/>
            <a:ext cx="360000" cy="360000"/>
          </a:xfrm>
          <a:prstGeom prst="rect">
            <a:avLst/>
          </a:prstGeom>
        </p:spPr>
      </p:pic>
      <p:pic>
        <p:nvPicPr>
          <p:cNvPr id="184" name="Picture 183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8" y="4393103"/>
            <a:ext cx="360000" cy="360000"/>
          </a:xfrm>
          <a:prstGeom prst="rect">
            <a:avLst/>
          </a:prstGeom>
        </p:spPr>
      </p:pic>
      <p:pic>
        <p:nvPicPr>
          <p:cNvPr id="186" name="Picture 185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0" y="4005657"/>
            <a:ext cx="360000" cy="360000"/>
          </a:xfrm>
          <a:prstGeom prst="rect">
            <a:avLst/>
          </a:prstGeom>
        </p:spPr>
      </p:pic>
      <p:pic>
        <p:nvPicPr>
          <p:cNvPr id="187" name="Picture 186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4" y="4005657"/>
            <a:ext cx="360000" cy="360000"/>
          </a:xfrm>
          <a:prstGeom prst="rect">
            <a:avLst/>
          </a:prstGeom>
        </p:spPr>
      </p:pic>
      <p:pic>
        <p:nvPicPr>
          <p:cNvPr id="188" name="Picture 187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18" y="4005657"/>
            <a:ext cx="360000" cy="360000"/>
          </a:xfrm>
          <a:prstGeom prst="rect">
            <a:avLst/>
          </a:prstGeom>
        </p:spPr>
      </p:pic>
      <p:pic>
        <p:nvPicPr>
          <p:cNvPr id="189" name="Picture 188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2" y="4005657"/>
            <a:ext cx="360000" cy="360000"/>
          </a:xfrm>
          <a:prstGeom prst="rect">
            <a:avLst/>
          </a:prstGeom>
        </p:spPr>
      </p:pic>
      <p:pic>
        <p:nvPicPr>
          <p:cNvPr id="190" name="Picture 189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6" y="4005657"/>
            <a:ext cx="360000" cy="360000"/>
          </a:xfrm>
          <a:prstGeom prst="rect">
            <a:avLst/>
          </a:prstGeom>
        </p:spPr>
      </p:pic>
      <p:pic>
        <p:nvPicPr>
          <p:cNvPr id="191" name="Picture 190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4005657"/>
            <a:ext cx="360000" cy="360000"/>
          </a:xfrm>
          <a:prstGeom prst="rect">
            <a:avLst/>
          </a:prstGeom>
        </p:spPr>
      </p:pic>
      <p:pic>
        <p:nvPicPr>
          <p:cNvPr id="192" name="Picture 191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4" y="4005657"/>
            <a:ext cx="360000" cy="360000"/>
          </a:xfrm>
          <a:prstGeom prst="rect">
            <a:avLst/>
          </a:prstGeom>
        </p:spPr>
      </p:pic>
      <p:pic>
        <p:nvPicPr>
          <p:cNvPr id="193" name="Picture 192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38" y="4005657"/>
            <a:ext cx="360000" cy="360000"/>
          </a:xfrm>
          <a:prstGeom prst="rect">
            <a:avLst/>
          </a:prstGeom>
        </p:spPr>
      </p:pic>
      <p:pic>
        <p:nvPicPr>
          <p:cNvPr id="194" name="Picture 193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2" y="4005657"/>
            <a:ext cx="360000" cy="360000"/>
          </a:xfrm>
          <a:prstGeom prst="rect">
            <a:avLst/>
          </a:prstGeom>
        </p:spPr>
      </p:pic>
      <p:pic>
        <p:nvPicPr>
          <p:cNvPr id="195" name="Picture 194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8" y="4005657"/>
            <a:ext cx="360000" cy="360000"/>
          </a:xfrm>
          <a:prstGeom prst="rect">
            <a:avLst/>
          </a:prstGeom>
        </p:spPr>
      </p:pic>
      <p:pic>
        <p:nvPicPr>
          <p:cNvPr id="197" name="Picture 196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0" y="3618211"/>
            <a:ext cx="360000" cy="360000"/>
          </a:xfrm>
          <a:prstGeom prst="rect">
            <a:avLst/>
          </a:prstGeom>
        </p:spPr>
      </p:pic>
      <p:pic>
        <p:nvPicPr>
          <p:cNvPr id="198" name="Picture 197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4" y="3618211"/>
            <a:ext cx="360000" cy="360000"/>
          </a:xfrm>
          <a:prstGeom prst="rect">
            <a:avLst/>
          </a:prstGeom>
        </p:spPr>
      </p:pic>
      <p:pic>
        <p:nvPicPr>
          <p:cNvPr id="199" name="Picture 198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18" y="3618211"/>
            <a:ext cx="360000" cy="360000"/>
          </a:xfrm>
          <a:prstGeom prst="rect">
            <a:avLst/>
          </a:prstGeom>
        </p:spPr>
      </p:pic>
      <p:pic>
        <p:nvPicPr>
          <p:cNvPr id="200" name="Picture 199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2" y="3618211"/>
            <a:ext cx="360000" cy="360000"/>
          </a:xfrm>
          <a:prstGeom prst="rect">
            <a:avLst/>
          </a:prstGeom>
        </p:spPr>
      </p:pic>
      <p:pic>
        <p:nvPicPr>
          <p:cNvPr id="201" name="Picture 200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6" y="3618211"/>
            <a:ext cx="360000" cy="360000"/>
          </a:xfrm>
          <a:prstGeom prst="rect">
            <a:avLst/>
          </a:prstGeom>
        </p:spPr>
      </p:pic>
      <p:pic>
        <p:nvPicPr>
          <p:cNvPr id="202" name="Picture 201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3618211"/>
            <a:ext cx="360000" cy="360000"/>
          </a:xfrm>
          <a:prstGeom prst="rect">
            <a:avLst/>
          </a:prstGeom>
        </p:spPr>
      </p:pic>
      <p:pic>
        <p:nvPicPr>
          <p:cNvPr id="203" name="Picture 202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4" y="3618211"/>
            <a:ext cx="360000" cy="360000"/>
          </a:xfrm>
          <a:prstGeom prst="rect">
            <a:avLst/>
          </a:prstGeom>
        </p:spPr>
      </p:pic>
      <p:pic>
        <p:nvPicPr>
          <p:cNvPr id="204" name="Picture 203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38" y="3618211"/>
            <a:ext cx="360000" cy="360000"/>
          </a:xfrm>
          <a:prstGeom prst="rect">
            <a:avLst/>
          </a:prstGeom>
        </p:spPr>
      </p:pic>
      <p:pic>
        <p:nvPicPr>
          <p:cNvPr id="205" name="Picture 204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2" y="3618211"/>
            <a:ext cx="360000" cy="360000"/>
          </a:xfrm>
          <a:prstGeom prst="rect">
            <a:avLst/>
          </a:prstGeom>
        </p:spPr>
      </p:pic>
      <p:pic>
        <p:nvPicPr>
          <p:cNvPr id="206" name="Picture 205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8" y="3618211"/>
            <a:ext cx="360000" cy="360000"/>
          </a:xfrm>
          <a:prstGeom prst="rect">
            <a:avLst/>
          </a:prstGeom>
        </p:spPr>
      </p:pic>
      <p:pic>
        <p:nvPicPr>
          <p:cNvPr id="208" name="Picture 207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0" y="3230765"/>
            <a:ext cx="360000" cy="360000"/>
          </a:xfrm>
          <a:prstGeom prst="rect">
            <a:avLst/>
          </a:prstGeom>
        </p:spPr>
      </p:pic>
      <p:pic>
        <p:nvPicPr>
          <p:cNvPr id="209" name="Picture 208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4" y="3230765"/>
            <a:ext cx="360000" cy="360000"/>
          </a:xfrm>
          <a:prstGeom prst="rect">
            <a:avLst/>
          </a:prstGeom>
        </p:spPr>
      </p:pic>
      <p:pic>
        <p:nvPicPr>
          <p:cNvPr id="210" name="Picture 209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18" y="3230765"/>
            <a:ext cx="360000" cy="360000"/>
          </a:xfrm>
          <a:prstGeom prst="rect">
            <a:avLst/>
          </a:prstGeom>
        </p:spPr>
      </p:pic>
      <p:pic>
        <p:nvPicPr>
          <p:cNvPr id="211" name="Picture 210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2" y="3230765"/>
            <a:ext cx="360000" cy="360000"/>
          </a:xfrm>
          <a:prstGeom prst="rect">
            <a:avLst/>
          </a:prstGeom>
        </p:spPr>
      </p:pic>
      <p:pic>
        <p:nvPicPr>
          <p:cNvPr id="212" name="Picture 211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6" y="3230765"/>
            <a:ext cx="360000" cy="360000"/>
          </a:xfrm>
          <a:prstGeom prst="rect">
            <a:avLst/>
          </a:prstGeom>
        </p:spPr>
      </p:pic>
      <p:pic>
        <p:nvPicPr>
          <p:cNvPr id="213" name="Picture 212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3230765"/>
            <a:ext cx="360000" cy="360000"/>
          </a:xfrm>
          <a:prstGeom prst="rect">
            <a:avLst/>
          </a:prstGeom>
        </p:spPr>
      </p:pic>
      <p:pic>
        <p:nvPicPr>
          <p:cNvPr id="214" name="Picture 213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4" y="3230765"/>
            <a:ext cx="360000" cy="360000"/>
          </a:xfrm>
          <a:prstGeom prst="rect">
            <a:avLst/>
          </a:prstGeom>
        </p:spPr>
      </p:pic>
      <p:pic>
        <p:nvPicPr>
          <p:cNvPr id="215" name="Picture 214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38" y="3230765"/>
            <a:ext cx="360000" cy="360000"/>
          </a:xfrm>
          <a:prstGeom prst="rect">
            <a:avLst/>
          </a:prstGeom>
        </p:spPr>
      </p:pic>
      <p:pic>
        <p:nvPicPr>
          <p:cNvPr id="216" name="Picture 215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2" y="3230765"/>
            <a:ext cx="360000" cy="360000"/>
          </a:xfrm>
          <a:prstGeom prst="rect">
            <a:avLst/>
          </a:prstGeom>
        </p:spPr>
      </p:pic>
      <p:pic>
        <p:nvPicPr>
          <p:cNvPr id="217" name="Picture 216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8" y="3230765"/>
            <a:ext cx="360000" cy="360000"/>
          </a:xfrm>
          <a:prstGeom prst="rect">
            <a:avLst/>
          </a:prstGeom>
        </p:spPr>
      </p:pic>
      <p:pic>
        <p:nvPicPr>
          <p:cNvPr id="226" name="Picture 225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4" y="2843319"/>
            <a:ext cx="360000" cy="360000"/>
          </a:xfrm>
          <a:prstGeom prst="rect">
            <a:avLst/>
          </a:prstGeom>
        </p:spPr>
      </p:pic>
      <p:pic>
        <p:nvPicPr>
          <p:cNvPr id="227" name="Picture 226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38" y="2843319"/>
            <a:ext cx="360000" cy="360000"/>
          </a:xfrm>
          <a:prstGeom prst="rect">
            <a:avLst/>
          </a:prstGeom>
        </p:spPr>
      </p:pic>
      <p:pic>
        <p:nvPicPr>
          <p:cNvPr id="228" name="Picture 227" descr="man-l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2" y="2843319"/>
            <a:ext cx="360000" cy="360000"/>
          </a:xfrm>
          <a:prstGeom prst="rect">
            <a:avLst/>
          </a:prstGeom>
        </p:spPr>
      </p:pic>
      <p:pic>
        <p:nvPicPr>
          <p:cNvPr id="229" name="Picture 228" descr="woman-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8" y="2843319"/>
            <a:ext cx="360000" cy="360000"/>
          </a:xfrm>
          <a:prstGeom prst="rect">
            <a:avLst/>
          </a:prstGeom>
        </p:spPr>
      </p:pic>
      <p:pic>
        <p:nvPicPr>
          <p:cNvPr id="233" name="Picture 232" descr="woman-1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2843319"/>
            <a:ext cx="360000" cy="360000"/>
          </a:xfrm>
          <a:prstGeom prst="rect">
            <a:avLst/>
          </a:prstGeom>
        </p:spPr>
      </p:pic>
      <p:grpSp>
        <p:nvGrpSpPr>
          <p:cNvPr id="241" name="Group 240"/>
          <p:cNvGrpSpPr/>
          <p:nvPr/>
        </p:nvGrpSpPr>
        <p:grpSpPr>
          <a:xfrm>
            <a:off x="4756119" y="1169032"/>
            <a:ext cx="3533269" cy="1938992"/>
            <a:chOff x="5976719" y="2105839"/>
            <a:chExt cx="3533269" cy="1938992"/>
          </a:xfrm>
        </p:grpSpPr>
        <p:sp>
          <p:nvSpPr>
            <p:cNvPr id="236" name="Rectangle 235"/>
            <p:cNvSpPr/>
            <p:nvPr/>
          </p:nvSpPr>
          <p:spPr>
            <a:xfrm>
              <a:off x="5976719" y="2105839"/>
              <a:ext cx="2103911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0" dirty="0" smtClean="0">
                  <a:solidFill>
                    <a:schemeClr val="accent5"/>
                  </a:solidFill>
                  <a:latin typeface="+mn-lt"/>
                </a:rPr>
                <a:t>No</a:t>
              </a:r>
              <a:endParaRPr lang="en-GB" sz="12000" dirty="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8243746" y="3339588"/>
              <a:ext cx="12662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  <a:latin typeface="+mj-lt"/>
                </a:rPr>
                <a:t>35.29%</a:t>
              </a:r>
              <a:endParaRPr lang="en-GB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4762481" y="3097479"/>
            <a:ext cx="3526907" cy="1938992"/>
            <a:chOff x="5983081" y="4034286"/>
            <a:chExt cx="3526907" cy="1938992"/>
          </a:xfrm>
        </p:grpSpPr>
        <p:sp>
          <p:nvSpPr>
            <p:cNvPr id="238" name="Rectangle 237"/>
            <p:cNvSpPr/>
            <p:nvPr/>
          </p:nvSpPr>
          <p:spPr>
            <a:xfrm>
              <a:off x="5983081" y="4034286"/>
              <a:ext cx="2423861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0" dirty="0" smtClean="0">
                  <a:solidFill>
                    <a:schemeClr val="accent4"/>
                  </a:solidFill>
                  <a:latin typeface="+mn-lt"/>
                </a:rPr>
                <a:t>Yes</a:t>
              </a:r>
              <a:endParaRPr lang="en-GB" sz="12000" dirty="0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8281467" y="5264975"/>
              <a:ext cx="12285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  <a:latin typeface="+mj-lt"/>
                </a:rPr>
                <a:t>64.71%</a:t>
              </a:r>
              <a:endParaRPr lang="en-GB" dirty="0">
                <a:solidFill>
                  <a:schemeClr val="accent2"/>
                </a:solidFill>
                <a:latin typeface="+mj-lt"/>
              </a:endParaRPr>
            </a:p>
          </p:txBody>
        </p:sp>
      </p:grpSp>
      <p:cxnSp>
        <p:nvCxnSpPr>
          <p:cNvPr id="244" name="Straight Connector 243"/>
          <p:cNvCxnSpPr/>
          <p:nvPr/>
        </p:nvCxnSpPr>
        <p:spPr bwMode="auto">
          <a:xfrm>
            <a:off x="4756119" y="3097479"/>
            <a:ext cx="35332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2878667" y="2815873"/>
            <a:ext cx="173067" cy="4148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ＭＳ Ｐゴシック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345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"/>
                            </p:stCondLst>
                            <p:childTnLst>
                              <p:par>
                                <p:cTn id="1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60"/>
                            </p:stCondLst>
                            <p:childTnLst>
                              <p:par>
                                <p:cTn id="1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6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7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8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9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1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42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3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44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45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6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7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48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49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1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2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3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4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5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6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57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8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9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6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61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62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63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64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66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67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68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69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7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71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72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3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74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75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76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77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78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79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81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82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83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84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85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86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87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88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89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91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92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93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94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95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96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97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98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99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490"/>
                            </p:stCondLst>
                            <p:childTnLst>
                              <p:par>
                                <p:cTn id="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Does your company sponsor business school education for its employees?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5815842"/>
            <a:ext cx="7772400" cy="472722"/>
          </a:xfrm>
        </p:spPr>
        <p:txBody>
          <a:bodyPr anchor="t" anchorCtr="0"/>
          <a:lstStyle/>
          <a:p>
            <a:pPr algn="ctr"/>
            <a:r>
              <a:rPr lang="en-US" sz="2000" b="1" dirty="0">
                <a:solidFill>
                  <a:srgbClr val="08476F"/>
                </a:solidFill>
              </a:rPr>
              <a:t>1 out of 2 companies invest in business school </a:t>
            </a:r>
            <a:r>
              <a:rPr lang="en-US" sz="2000" b="1" dirty="0" smtClean="0">
                <a:solidFill>
                  <a:srgbClr val="08476F"/>
                </a:solidFill>
              </a:rPr>
              <a:t/>
            </a:r>
            <a:br>
              <a:rPr lang="en-US" sz="2000" b="1" dirty="0" smtClean="0">
                <a:solidFill>
                  <a:srgbClr val="08476F"/>
                </a:solidFill>
              </a:rPr>
            </a:br>
            <a:r>
              <a:rPr lang="en-US" sz="2000" b="1" dirty="0" smtClean="0">
                <a:solidFill>
                  <a:srgbClr val="08476F"/>
                </a:solidFill>
              </a:rPr>
              <a:t>education </a:t>
            </a:r>
            <a:r>
              <a:rPr lang="en-US" sz="2000" b="1" dirty="0">
                <a:solidFill>
                  <a:srgbClr val="08476F"/>
                </a:solidFill>
              </a:rPr>
              <a:t>for its employees</a:t>
            </a:r>
            <a:endParaRPr lang="en-GB" sz="2000" b="1" dirty="0">
              <a:solidFill>
                <a:srgbClr val="08476F"/>
              </a:solidFill>
            </a:endParaRPr>
          </a:p>
        </p:txBody>
      </p:sp>
      <p:pic>
        <p:nvPicPr>
          <p:cNvPr id="15" name="Picture 14" descr="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000" y="297546"/>
            <a:ext cx="10800001" cy="6480000"/>
          </a:xfrm>
          <a:prstGeom prst="rect">
            <a:avLst/>
          </a:prstGeom>
        </p:spPr>
      </p:pic>
      <p:pic>
        <p:nvPicPr>
          <p:cNvPr id="16" name="Picture 15" descr="education-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000" y="297546"/>
            <a:ext cx="10800001" cy="6480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09722" y="1669626"/>
            <a:ext cx="2763467" cy="1323439"/>
            <a:chOff x="6708800" y="2480300"/>
            <a:chExt cx="2763467" cy="1323439"/>
          </a:xfrm>
        </p:grpSpPr>
        <p:sp>
          <p:nvSpPr>
            <p:cNvPr id="7" name="Rectangle 6"/>
            <p:cNvSpPr/>
            <p:nvPr/>
          </p:nvSpPr>
          <p:spPr>
            <a:xfrm>
              <a:off x="6708800" y="2480300"/>
              <a:ext cx="1464163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>
                  <a:solidFill>
                    <a:srgbClr val="FFFFFF"/>
                  </a:solidFill>
                  <a:latin typeface="+mn-lt"/>
                </a:rPr>
                <a:t>No</a:t>
              </a:r>
              <a:endParaRPr lang="en-GB" sz="8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43746" y="2960572"/>
              <a:ext cx="12285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+mj-lt"/>
                </a:rPr>
                <a:t>52.94%</a:t>
              </a:r>
              <a:endParaRPr lang="en-GB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67206" y="4049112"/>
            <a:ext cx="2943704" cy="1323439"/>
            <a:chOff x="6566284" y="4859786"/>
            <a:chExt cx="2943704" cy="1323439"/>
          </a:xfrm>
        </p:grpSpPr>
        <p:sp>
          <p:nvSpPr>
            <p:cNvPr id="10" name="Rectangle 9"/>
            <p:cNvSpPr/>
            <p:nvPr/>
          </p:nvSpPr>
          <p:spPr>
            <a:xfrm>
              <a:off x="6566284" y="4859786"/>
              <a:ext cx="167746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  <a:latin typeface="+mn-lt"/>
                </a:rPr>
                <a:t>Yes</a:t>
              </a:r>
              <a:endParaRPr lang="en-GB" sz="8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1467" y="5264975"/>
              <a:ext cx="12285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+mj-lt"/>
                </a:rPr>
                <a:t>47.06%</a:t>
              </a:r>
              <a:endParaRPr lang="en-GB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3271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40"/>
            <a:ext cx="77724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What is your best estimate of the percentage of your company’s middle and senior management who have business school degrees?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438843" y="3027698"/>
            <a:ext cx="73120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8CB4BE"/>
                </a:solidFill>
                <a:latin typeface="+mj-lt"/>
              </a:rPr>
              <a:t>Less than 10%</a:t>
            </a:r>
            <a:endParaRPr lang="en-GB" sz="8000" b="1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0982" y="3904310"/>
            <a:ext cx="275134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b="1" dirty="0" smtClean="0">
                <a:solidFill>
                  <a:schemeClr val="accent4"/>
                </a:solidFill>
                <a:latin typeface="+mj-lt"/>
              </a:rPr>
              <a:t>35%</a:t>
            </a:r>
            <a:endParaRPr lang="en-GB" sz="10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6384" y="2344724"/>
            <a:ext cx="198134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 smtClean="0">
                <a:solidFill>
                  <a:schemeClr val="accent2"/>
                </a:solidFill>
                <a:latin typeface="+mj-lt"/>
              </a:rPr>
              <a:t>60%</a:t>
            </a:r>
            <a:endParaRPr lang="en-GB" sz="7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7824" y="1626266"/>
            <a:ext cx="1853010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500" b="1" dirty="0" smtClean="0">
                <a:solidFill>
                  <a:schemeClr val="accent6"/>
                </a:solidFill>
                <a:latin typeface="+mj-lt"/>
              </a:rPr>
              <a:t>10%</a:t>
            </a:r>
            <a:endParaRPr lang="en-GB" sz="65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9182" y="3988668"/>
            <a:ext cx="210967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0" b="1" dirty="0" smtClean="0">
                <a:solidFill>
                  <a:srgbClr val="08476F"/>
                </a:solidFill>
                <a:latin typeface="+mj-lt"/>
              </a:rPr>
              <a:t>15%</a:t>
            </a:r>
            <a:endParaRPr lang="en-GB" sz="7500" b="1" dirty="0">
              <a:solidFill>
                <a:srgbClr val="08476F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355" y="4142664"/>
            <a:ext cx="10830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chemeClr val="accent5"/>
                </a:solidFill>
                <a:latin typeface="+mj-lt"/>
              </a:rPr>
              <a:t>40%</a:t>
            </a:r>
            <a:endParaRPr lang="en-GB" sz="35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7728" y="2854122"/>
            <a:ext cx="9546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bg2"/>
                </a:solidFill>
                <a:latin typeface="+mj-lt"/>
              </a:rPr>
              <a:t>98%</a:t>
            </a:r>
            <a:endParaRPr lang="en-GB" sz="3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5800" y="5815842"/>
            <a:ext cx="7772400" cy="47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65200" indent="-341313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20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2pPr>
            <a:lvl3pPr marL="1314450" indent="-325438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3pPr>
            <a:lvl4pPr marL="1657350" indent="-312738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14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4pPr>
            <a:lvl5pPr marL="2000250" indent="-300038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12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5pPr>
            <a:lvl6pPr marL="24574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146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3718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290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8476F"/>
                </a:solidFill>
              </a:rPr>
              <a:t>*The larger the font the more times it was </a:t>
            </a:r>
            <a:r>
              <a:rPr lang="en-US" sz="2000" b="1" dirty="0" smtClean="0">
                <a:solidFill>
                  <a:srgbClr val="08476F"/>
                </a:solidFill>
              </a:rPr>
              <a:t>mentioned</a:t>
            </a:r>
            <a:endParaRPr lang="en-US" sz="2000" b="1" dirty="0">
              <a:solidFill>
                <a:srgbClr val="0847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900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2"/>
      <p:bldP spid="8" grpId="0"/>
      <p:bldP spid="9" grpId="0"/>
      <p:bldP spid="10" grpId="0"/>
      <p:bldP spid="11" grpId="0"/>
      <p:bldP spid="12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4"/>
            <a:ext cx="7772400" cy="911795"/>
          </a:xfrm>
        </p:spPr>
        <p:txBody>
          <a:bodyPr/>
          <a:lstStyle/>
          <a:p>
            <a:r>
              <a:rPr lang="en-US" sz="2400" dirty="0"/>
              <a:t>What skills do you expect business school graduates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have </a:t>
            </a:r>
            <a:r>
              <a:rPr lang="en-US" sz="2400" dirty="0"/>
              <a:t>acquired that will be of value to your company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48882" y="3332126"/>
            <a:ext cx="6883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chemeClr val="accent4"/>
                </a:solidFill>
                <a:latin typeface="+mj-lt"/>
              </a:rPr>
              <a:t>Strategy development</a:t>
            </a:r>
            <a:endParaRPr lang="en-GB" sz="5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5556" y="4014484"/>
            <a:ext cx="7542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8CB4BE"/>
                </a:solidFill>
                <a:latin typeface="+mj-lt"/>
              </a:rPr>
              <a:t>Understanding of the bigger picture</a:t>
            </a:r>
            <a:endParaRPr lang="en-GB" sz="30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7539" y="2634303"/>
            <a:ext cx="19594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8CB4BE"/>
                </a:solidFill>
                <a:latin typeface="+mj-lt"/>
              </a:rPr>
              <a:t>Resilience</a:t>
            </a:r>
            <a:endParaRPr lang="en-GB" sz="30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6285" y="4787253"/>
            <a:ext cx="31358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8CB4BE"/>
                </a:solidFill>
                <a:latin typeface="+mj-lt"/>
              </a:rPr>
              <a:t>Strategic thinking</a:t>
            </a:r>
            <a:endParaRPr lang="en-GB" sz="30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4591" y="2695957"/>
            <a:ext cx="20883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8CB4BE"/>
                </a:solidFill>
                <a:latin typeface="+mj-lt"/>
              </a:rPr>
              <a:t>Leadership</a:t>
            </a:r>
            <a:endParaRPr lang="en-GB" sz="30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019" y="1986400"/>
            <a:ext cx="69431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8CB4BE"/>
                </a:solidFill>
                <a:latin typeface="+mj-lt"/>
              </a:rPr>
              <a:t>Strong knowledge of all functions</a:t>
            </a:r>
            <a:endParaRPr lang="en-GB" sz="30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9634" y="3017648"/>
            <a:ext cx="2080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Solid experience</a:t>
            </a:r>
            <a:endParaRPr lang="en-GB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1877" y="5590775"/>
            <a:ext cx="3406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6"/>
                </a:solidFill>
                <a:latin typeface="+mj-lt"/>
              </a:rPr>
              <a:t>Organisational</a:t>
            </a:r>
            <a:r>
              <a:rPr lang="en-US" sz="2000" dirty="0">
                <a:solidFill>
                  <a:schemeClr val="accent6"/>
                </a:solidFill>
                <a:latin typeface="+mj-lt"/>
              </a:rPr>
              <a:t> Management</a:t>
            </a:r>
            <a:endParaRPr lang="en-GB" sz="2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7931" y="1656850"/>
            <a:ext cx="2908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Financial understanding</a:t>
            </a:r>
            <a:endParaRPr lang="en-GB" sz="20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8692" y="1465537"/>
            <a:ext cx="2993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+mj-lt"/>
              </a:rPr>
              <a:t>Cross-functional thinking</a:t>
            </a:r>
            <a:endParaRPr lang="en-GB" sz="2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3860" y="3534174"/>
            <a:ext cx="1111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+mj-lt"/>
              </a:rPr>
              <a:t>Reliable</a:t>
            </a:r>
            <a:endParaRPr lang="en-GB" sz="20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1094" y="1786345"/>
            <a:ext cx="2380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Fast understanding</a:t>
            </a:r>
            <a:endParaRPr lang="en-GB" sz="20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96285" y="5513120"/>
            <a:ext cx="158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4"/>
                </a:solidFill>
                <a:latin typeface="+mj-lt"/>
              </a:rPr>
              <a:t>Teamworker</a:t>
            </a:r>
            <a:endParaRPr lang="en-GB" sz="2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6850" y="1065427"/>
            <a:ext cx="347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Management communication </a:t>
            </a:r>
            <a:endParaRPr lang="en-GB" sz="20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317" y="5305889"/>
            <a:ext cx="2266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Business planning</a:t>
            </a:r>
            <a:endParaRPr lang="en-GB" sz="20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4806" y="4595874"/>
            <a:ext cx="1310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Marketing</a:t>
            </a:r>
            <a:endParaRPr lang="en-GB" sz="20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3903" y="4946000"/>
            <a:ext cx="3250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+mj-lt"/>
              </a:rPr>
              <a:t>Negotiation and bargaining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0236" y="1377859"/>
            <a:ext cx="2646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+mj-lt"/>
              </a:rPr>
              <a:t>Well rounded thinking</a:t>
            </a:r>
            <a:endParaRPr lang="en-GB" sz="2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11778" y="2359344"/>
            <a:ext cx="1923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+mj-lt"/>
              </a:rPr>
              <a:t>Critical thinking</a:t>
            </a:r>
            <a:endParaRPr lang="en-GB" sz="2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03660" y="1722841"/>
            <a:ext cx="200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95B1E"/>
                </a:solidFill>
                <a:latin typeface="+mj-lt"/>
              </a:rPr>
              <a:t>Problem solving</a:t>
            </a:r>
            <a:endParaRPr lang="en-GB" sz="2000" dirty="0">
              <a:solidFill>
                <a:srgbClr val="995B1E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2863" y="5912668"/>
            <a:ext cx="2679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95B1E"/>
                </a:solidFill>
                <a:latin typeface="+mj-lt"/>
              </a:rPr>
              <a:t>Emotional intelligence</a:t>
            </a:r>
            <a:endParaRPr lang="en-GB" sz="2000" dirty="0">
              <a:solidFill>
                <a:srgbClr val="995B1E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30130" y="4509469"/>
            <a:ext cx="2308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+mj-lt"/>
              </a:rPr>
              <a:t>Long-term thinking</a:t>
            </a:r>
            <a:endParaRPr lang="en-GB" sz="20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92522" y="3267725"/>
            <a:ext cx="783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+mj-lt"/>
              </a:rPr>
              <a:t>Drive</a:t>
            </a:r>
            <a:endParaRPr lang="en-GB" sz="2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86613" y="52400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How to create shareholder value</a:t>
            </a:r>
            <a:endParaRPr lang="en-GB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4819" y="4500413"/>
            <a:ext cx="2736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+mj-lt"/>
              </a:rPr>
              <a:t>Good decision-making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0327" y="4832057"/>
            <a:ext cx="11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+mj-lt"/>
              </a:rPr>
              <a:t>Diversity</a:t>
            </a:r>
            <a:endParaRPr lang="en-GB" sz="2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4445" y="3160118"/>
            <a:ext cx="5865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+mj-lt"/>
              </a:rPr>
              <a:t>Ability to develop innovation-driven cultures</a:t>
            </a:r>
            <a:endParaRPr lang="en-GB" sz="2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20334" y="2816456"/>
            <a:ext cx="2470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+mj-lt"/>
              </a:rPr>
              <a:t>Transversal thinking</a:t>
            </a:r>
            <a:endParaRPr lang="en-GB" sz="20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5932" y="24309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Financial and business acumen</a:t>
            </a:r>
            <a:endParaRPr lang="en-GB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85800" y="6385278"/>
            <a:ext cx="7772400" cy="47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65200" indent="-341313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20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2pPr>
            <a:lvl3pPr marL="1314450" indent="-325438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3pPr>
            <a:lvl4pPr marL="1657350" indent="-312738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14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4pPr>
            <a:lvl5pPr marL="2000250" indent="-300038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12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5pPr>
            <a:lvl6pPr marL="24574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146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3718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290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8476F"/>
                </a:solidFill>
              </a:rPr>
              <a:t>*The larger the font the more times it was </a:t>
            </a:r>
            <a:r>
              <a:rPr lang="en-US" sz="2000" b="1" dirty="0" smtClean="0">
                <a:solidFill>
                  <a:srgbClr val="08476F"/>
                </a:solidFill>
              </a:rPr>
              <a:t>mentioned</a:t>
            </a:r>
            <a:endParaRPr lang="en-US" sz="2000" b="1" dirty="0">
              <a:solidFill>
                <a:srgbClr val="0847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512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440"/>
            <a:ext cx="7772400" cy="990600"/>
          </a:xfrm>
        </p:spPr>
        <p:txBody>
          <a:bodyPr/>
          <a:lstStyle/>
          <a:p>
            <a:r>
              <a:rPr lang="en-US" sz="2400" dirty="0"/>
              <a:t>What skills do you expect business school graduates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have </a:t>
            </a:r>
            <a:r>
              <a:rPr lang="en-US" sz="2400" dirty="0"/>
              <a:t>acquired that will be of value to your company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accent4"/>
                </a:solidFill>
              </a:rPr>
              <a:t>“A pragmatic </a:t>
            </a:r>
            <a:r>
              <a:rPr lang="en-US" sz="5400" b="1" dirty="0" smtClean="0">
                <a:solidFill>
                  <a:schemeClr val="accent5"/>
                </a:solidFill>
              </a:rPr>
              <a:t>solution-oriented </a:t>
            </a:r>
            <a:r>
              <a:rPr lang="en-US" sz="5400" b="1" dirty="0">
                <a:solidFill>
                  <a:schemeClr val="accent5"/>
                </a:solidFill>
              </a:rPr>
              <a:t>approach </a:t>
            </a:r>
            <a:r>
              <a:rPr lang="en-US" sz="5400" dirty="0">
                <a:solidFill>
                  <a:schemeClr val="accent4"/>
                </a:solidFill>
              </a:rPr>
              <a:t>combined with </a:t>
            </a:r>
            <a:r>
              <a:rPr lang="en-US" sz="5400" b="1" dirty="0">
                <a:solidFill>
                  <a:srgbClr val="4C4348"/>
                </a:solidFill>
              </a:rPr>
              <a:t>theoretical models </a:t>
            </a:r>
            <a:r>
              <a:rPr lang="en-US" sz="5400" dirty="0">
                <a:solidFill>
                  <a:schemeClr val="accent4"/>
                </a:solidFill>
              </a:rPr>
              <a:t>and </a:t>
            </a:r>
            <a:r>
              <a:rPr lang="en-US" sz="5400" dirty="0" smtClean="0">
                <a:solidFill>
                  <a:schemeClr val="accent4"/>
                </a:solidFill>
              </a:rPr>
              <a:t>fundamentals.”</a:t>
            </a:r>
            <a:endParaRPr lang="en-US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2653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0079" y="3253763"/>
            <a:ext cx="73245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latin typeface="+mj-lt"/>
              </a:rPr>
              <a:t>Leadership </a:t>
            </a:r>
            <a:r>
              <a:rPr lang="en-US" sz="6000" b="1" dirty="0">
                <a:solidFill>
                  <a:schemeClr val="accent4"/>
                </a:solidFill>
                <a:latin typeface="+mj-lt"/>
              </a:rPr>
              <a:t>training </a:t>
            </a:r>
            <a:endParaRPr lang="en-GB" sz="6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7810" y="2799759"/>
            <a:ext cx="287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+mj-lt"/>
              </a:rPr>
              <a:t>Value based management </a:t>
            </a:r>
            <a:endParaRPr lang="en-GB" sz="1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2075" y="5058393"/>
            <a:ext cx="187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8CB4BE"/>
                </a:solidFill>
                <a:latin typeface="+mj-lt"/>
              </a:rPr>
              <a:t>Corporate ethics </a:t>
            </a:r>
            <a:endParaRPr lang="en-GB" sz="18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7615" y="5027682"/>
            <a:ext cx="2545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+mj-lt"/>
              </a:rPr>
              <a:t>Foreign language skills </a:t>
            </a:r>
            <a:endParaRPr lang="en-GB" sz="1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9880" y="4778235"/>
            <a:ext cx="240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5"/>
                </a:solidFill>
                <a:latin typeface="+mj-lt"/>
              </a:rPr>
              <a:t>Cross functional skills </a:t>
            </a:r>
            <a:endParaRPr lang="en-GB" sz="1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3799" y="2381610"/>
            <a:ext cx="194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+mj-lt"/>
              </a:rPr>
              <a:t>Company politics </a:t>
            </a:r>
            <a:endParaRPr lang="en-GB" sz="1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2649" y="5361456"/>
            <a:ext cx="2199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+mj-lt"/>
              </a:rPr>
              <a:t>Intellectual property </a:t>
            </a:r>
            <a:endParaRPr lang="en-GB" sz="1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3921" y="1749993"/>
            <a:ext cx="2597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5"/>
                </a:solidFill>
                <a:latin typeface="+mj-lt"/>
              </a:rPr>
              <a:t>Corporate development </a:t>
            </a:r>
            <a:endParaRPr lang="en-GB" sz="1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5846" y="5093673"/>
            <a:ext cx="182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8CB4BE"/>
                </a:solidFill>
                <a:latin typeface="+mj-lt"/>
              </a:rPr>
              <a:t>Career planning </a:t>
            </a:r>
            <a:endParaRPr lang="en-GB" sz="18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4625" y="1444098"/>
            <a:ext cx="2186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+mj-lt"/>
              </a:rPr>
              <a:t>Talent development </a:t>
            </a:r>
            <a:endParaRPr lang="en-GB" sz="1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96553" y="5667244"/>
            <a:ext cx="2225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8CB4BE"/>
                </a:solidFill>
                <a:latin typeface="+mj-lt"/>
              </a:rPr>
              <a:t>Lean Manufacturing </a:t>
            </a:r>
            <a:endParaRPr lang="en-GB" sz="18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8518" y="4423015"/>
            <a:ext cx="6571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+mj-lt"/>
              </a:rPr>
              <a:t>How to motivate across the generational divide </a:t>
            </a:r>
            <a:endParaRPr lang="en-GB" sz="1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9042" y="2423646"/>
            <a:ext cx="5234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5"/>
                </a:solidFill>
                <a:latin typeface="+mj-lt"/>
              </a:rPr>
              <a:t>The complexity of a global workforce </a:t>
            </a:r>
            <a:endParaRPr lang="en-GB" sz="1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45277" y="4141773"/>
            <a:ext cx="6263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8CB4BE"/>
                </a:solidFill>
                <a:latin typeface="+mj-lt"/>
              </a:rPr>
              <a:t>Drive business to evolve per global trends </a:t>
            </a:r>
            <a:endParaRPr lang="en-GB" sz="18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09190" y="53524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accent5"/>
                </a:solidFill>
                <a:latin typeface="+mj-lt"/>
              </a:rPr>
              <a:t>Reasoning by order of magnitude </a:t>
            </a:r>
            <a:endParaRPr lang="en-GB" sz="1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5250" y="2767665"/>
            <a:ext cx="536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8CB4BE"/>
                </a:solidFill>
                <a:latin typeface="+mj-lt"/>
              </a:rPr>
              <a:t>Discovering patterns in chaos and </a:t>
            </a:r>
            <a:r>
              <a:rPr lang="en-US" sz="1800" dirty="0" smtClean="0">
                <a:solidFill>
                  <a:srgbClr val="8CB4BE"/>
                </a:solidFill>
                <a:latin typeface="+mj-lt"/>
              </a:rPr>
              <a:t/>
            </a:r>
            <a:br>
              <a:rPr lang="en-US" sz="1800" dirty="0" smtClean="0">
                <a:solidFill>
                  <a:srgbClr val="8CB4BE"/>
                </a:solidFill>
                <a:latin typeface="+mj-lt"/>
              </a:rPr>
            </a:br>
            <a:r>
              <a:rPr lang="en-US" sz="1800" dirty="0" smtClean="0">
                <a:solidFill>
                  <a:srgbClr val="8CB4BE"/>
                </a:solidFill>
                <a:latin typeface="+mj-lt"/>
              </a:rPr>
              <a:t>the </a:t>
            </a:r>
            <a:r>
              <a:rPr lang="en-US" sz="1800" dirty="0">
                <a:solidFill>
                  <a:srgbClr val="8CB4BE"/>
                </a:solidFill>
                <a:latin typeface="+mj-lt"/>
              </a:rPr>
              <a:t>dynamics that shape these patterns </a:t>
            </a:r>
            <a:endParaRPr lang="en-GB" sz="18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90040" y="4820571"/>
            <a:ext cx="167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+mj-lt"/>
              </a:rPr>
              <a:t>Financial skills </a:t>
            </a:r>
            <a:endParaRPr lang="en-GB" sz="1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94748" y="1342320"/>
            <a:ext cx="2288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+mj-lt"/>
              </a:rPr>
              <a:t>Sales and marketing </a:t>
            </a:r>
            <a:endParaRPr lang="en-GB" sz="1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42555" y="4733448"/>
            <a:ext cx="239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8CB4BE"/>
                </a:solidFill>
                <a:latin typeface="+mj-lt"/>
              </a:rPr>
              <a:t>Product management </a:t>
            </a:r>
            <a:endParaRPr lang="en-GB" sz="18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62290" y="1696542"/>
            <a:ext cx="257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+mj-lt"/>
              </a:rPr>
              <a:t>Commercial excellence </a:t>
            </a:r>
            <a:endParaRPr lang="en-GB" sz="1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50474" y="1768094"/>
            <a:ext cx="154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8CB4BE"/>
                </a:solidFill>
                <a:latin typeface="+mj-lt"/>
              </a:rPr>
              <a:t>Collaboration</a:t>
            </a:r>
            <a:endParaRPr lang="en-GB" sz="1800" dirty="0">
              <a:solidFill>
                <a:srgbClr val="8CB4BE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929" y="2065431"/>
            <a:ext cx="6814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+mj-lt"/>
              </a:rPr>
              <a:t>Soft skills (listening, receiving and giving feedback) </a:t>
            </a:r>
            <a:endParaRPr lang="en-GB" sz="1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35874" y="3109378"/>
            <a:ext cx="2096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+mj-lt"/>
              </a:rPr>
              <a:t>Interpersonal skills </a:t>
            </a:r>
            <a:endParaRPr lang="en-GB" sz="1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52622" y="4205277"/>
            <a:ext cx="74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+mj-lt"/>
              </a:rPr>
              <a:t>MBTI </a:t>
            </a:r>
            <a:endParaRPr lang="en-GB" sz="1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85800" y="6385278"/>
            <a:ext cx="7772400" cy="47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65200" indent="-341313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20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2pPr>
            <a:lvl3pPr marL="1314450" indent="-325438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3pPr>
            <a:lvl4pPr marL="1657350" indent="-312738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14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4pPr>
            <a:lvl5pPr marL="2000250" indent="-300038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/>
              <a:buChar char="•"/>
              <a:defRPr sz="1200">
                <a:solidFill>
                  <a:schemeClr val="tx1"/>
                </a:solidFill>
                <a:latin typeface="+mj-lt"/>
                <a:ea typeface="Geneva" charset="0"/>
                <a:cs typeface="+mn-cs"/>
              </a:defRPr>
            </a:lvl5pPr>
            <a:lvl6pPr marL="24574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146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3718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2905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9923"/>
              </a:buClr>
              <a:buSzPct val="6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8476F"/>
                </a:solidFill>
              </a:rPr>
              <a:t>*The larger the font the more times it was </a:t>
            </a:r>
            <a:r>
              <a:rPr lang="en-US" sz="2000" b="1" dirty="0" smtClean="0">
                <a:solidFill>
                  <a:srgbClr val="08476F"/>
                </a:solidFill>
              </a:rPr>
              <a:t>mentioned</a:t>
            </a:r>
            <a:endParaRPr lang="en-US" sz="2000" b="1" dirty="0">
              <a:solidFill>
                <a:srgbClr val="08476F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685800" y="0"/>
            <a:ext cx="7772400" cy="100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2B24C"/>
                </a:solidFill>
                <a:latin typeface="Calibri" charset="0"/>
                <a:ea typeface="ＭＳ Ｐゴシック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2B24C"/>
                </a:solidFill>
                <a:latin typeface="Calibri" charset="0"/>
                <a:ea typeface="ＭＳ Ｐゴシック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2B24C"/>
                </a:solidFill>
                <a:latin typeface="Calibri" charset="0"/>
                <a:ea typeface="ＭＳ Ｐゴシック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2B24C"/>
                </a:solidFill>
                <a:latin typeface="Calibri" charset="0"/>
                <a:ea typeface="ＭＳ Ｐゴシック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99923"/>
                </a:solidFill>
                <a:latin typeface="Calibri" charset="0"/>
                <a:ea typeface="ＭＳ Ｐゴシック" charset="0"/>
                <a:cs typeface="Genev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99923"/>
                </a:solidFill>
                <a:latin typeface="Calibri" charset="0"/>
                <a:ea typeface="ＭＳ Ｐゴシック" charset="0"/>
                <a:cs typeface="Genev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99923"/>
                </a:solidFill>
                <a:latin typeface="Calibri" charset="0"/>
                <a:ea typeface="ＭＳ Ｐゴシック" charset="0"/>
                <a:cs typeface="Genev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99923"/>
                </a:solidFill>
                <a:latin typeface="Calibri" charset="0"/>
                <a:ea typeface="ＭＳ Ｐゴシック" charset="0"/>
                <a:cs typeface="Geneva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600" dirty="0"/>
              <a:t>Which additional skills or areas of expertise do you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feel </a:t>
            </a:r>
            <a:r>
              <a:rPr lang="en-US" sz="2600" dirty="0"/>
              <a:t>should be taught by business schools to better prepare graduates for the corporate world</a:t>
            </a:r>
            <a:r>
              <a:rPr lang="en-US" sz="2600" dirty="0" smtClean="0"/>
              <a:t>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491900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57256" cy="457200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sz="3600" dirty="0" smtClean="0">
                <a:solidFill>
                  <a:schemeClr val="accent4"/>
                </a:solidFill>
              </a:rPr>
              <a:t>“With </a:t>
            </a:r>
            <a:r>
              <a:rPr lang="en-US" sz="3600" dirty="0">
                <a:solidFill>
                  <a:schemeClr val="accent4"/>
                </a:solidFill>
              </a:rPr>
              <a:t>young graduates we have experienced that they are generally very well educated and also </a:t>
            </a:r>
            <a:r>
              <a:rPr lang="en-US" sz="3600" b="1" dirty="0">
                <a:solidFill>
                  <a:schemeClr val="accent5"/>
                </a:solidFill>
              </a:rPr>
              <a:t>self confident about their market value</a:t>
            </a:r>
            <a:r>
              <a:rPr lang="en-US" sz="3600" dirty="0">
                <a:solidFill>
                  <a:schemeClr val="accent5"/>
                </a:solidFill>
              </a:rPr>
              <a:t>. </a:t>
            </a:r>
            <a:endParaRPr lang="en-US" sz="3600" dirty="0" smtClean="0">
              <a:solidFill>
                <a:schemeClr val="accent5"/>
              </a:solidFill>
            </a:endParaRPr>
          </a:p>
          <a:p>
            <a:pPr>
              <a:spcAft>
                <a:spcPts val="3600"/>
              </a:spcAft>
            </a:pPr>
            <a:r>
              <a:rPr lang="en-US" sz="3600" dirty="0" smtClean="0">
                <a:solidFill>
                  <a:schemeClr val="accent4"/>
                </a:solidFill>
              </a:rPr>
              <a:t>We </a:t>
            </a:r>
            <a:r>
              <a:rPr lang="en-US" sz="3600" dirty="0">
                <a:solidFill>
                  <a:schemeClr val="accent4"/>
                </a:solidFill>
              </a:rPr>
              <a:t>see it quite </a:t>
            </a:r>
            <a:r>
              <a:rPr lang="en-US" sz="3600" b="1" dirty="0">
                <a:solidFill>
                  <a:srgbClr val="4C4348"/>
                </a:solidFill>
              </a:rPr>
              <a:t>difficult to fit them in salary wise </a:t>
            </a:r>
            <a:r>
              <a:rPr lang="en-US" sz="3600" dirty="0">
                <a:solidFill>
                  <a:schemeClr val="accent4"/>
                </a:solidFill>
              </a:rPr>
              <a:t>in our structure</a:t>
            </a:r>
            <a:r>
              <a:rPr lang="en-US" sz="3600" dirty="0" smtClean="0">
                <a:solidFill>
                  <a:schemeClr val="accent4"/>
                </a:solidFill>
              </a:rPr>
              <a:t>.”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0"/>
            <a:ext cx="7772400" cy="100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2B24C"/>
                </a:solidFill>
                <a:latin typeface="Calibri" charset="0"/>
                <a:ea typeface="ＭＳ Ｐゴシック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2B24C"/>
                </a:solidFill>
                <a:latin typeface="Calibri" charset="0"/>
                <a:ea typeface="ＭＳ Ｐゴシック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2B24C"/>
                </a:solidFill>
                <a:latin typeface="Calibri" charset="0"/>
                <a:ea typeface="ＭＳ Ｐゴシック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2B24C"/>
                </a:solidFill>
                <a:latin typeface="Calibri" charset="0"/>
                <a:ea typeface="ＭＳ Ｐゴシック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99923"/>
                </a:solidFill>
                <a:latin typeface="Calibri" charset="0"/>
                <a:ea typeface="ＭＳ Ｐゴシック" charset="0"/>
                <a:cs typeface="Genev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99923"/>
                </a:solidFill>
                <a:latin typeface="Calibri" charset="0"/>
                <a:ea typeface="ＭＳ Ｐゴシック" charset="0"/>
                <a:cs typeface="Genev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99923"/>
                </a:solidFill>
                <a:latin typeface="Calibri" charset="0"/>
                <a:ea typeface="ＭＳ Ｐゴシック" charset="0"/>
                <a:cs typeface="Genev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99923"/>
                </a:solidFill>
                <a:latin typeface="Calibri" charset="0"/>
                <a:ea typeface="ＭＳ Ｐゴシック" charset="0"/>
                <a:cs typeface="Geneva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600" dirty="0"/>
              <a:t>Which additional skills or areas of expertise do you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feel </a:t>
            </a:r>
            <a:r>
              <a:rPr lang="en-US" sz="2600" dirty="0"/>
              <a:t>should be taught by business schools to better prepare graduates for the corporate world</a:t>
            </a:r>
            <a:r>
              <a:rPr lang="en-US" sz="2600" dirty="0" smtClean="0"/>
              <a:t>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14551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3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oo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8192" y="1012570"/>
            <a:ext cx="5341355" cy="534135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 bwMode="auto">
          <a:xfrm>
            <a:off x="1142054" y="1138935"/>
            <a:ext cx="6535495" cy="534135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ＭＳ Ｐゴシック" charset="0"/>
              <a:cs typeface="Geneva" charset="0"/>
            </a:endParaRPr>
          </a:p>
        </p:txBody>
      </p:sp>
      <p:pic>
        <p:nvPicPr>
          <p:cNvPr id="59" name="Picture 58" descr="overl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43" y="2079978"/>
            <a:ext cx="5339998" cy="320399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582858" y="3030873"/>
            <a:ext cx="1228521" cy="1230689"/>
            <a:chOff x="713915" y="4034286"/>
            <a:chExt cx="1228521" cy="1230689"/>
          </a:xfrm>
        </p:grpSpPr>
        <p:sp>
          <p:nvSpPr>
            <p:cNvPr id="48" name="Rectangle 47"/>
            <p:cNvSpPr/>
            <p:nvPr/>
          </p:nvSpPr>
          <p:spPr>
            <a:xfrm>
              <a:off x="846393" y="4034286"/>
              <a:ext cx="98114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dirty="0">
                  <a:solidFill>
                    <a:srgbClr val="FFFFFF"/>
                  </a:solidFill>
                  <a:latin typeface="+mn-lt"/>
                </a:rPr>
                <a:t>No</a:t>
              </a:r>
              <a:endParaRPr lang="en-GB" sz="5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3915" y="4803310"/>
              <a:ext cx="12285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+mj-lt"/>
                </a:rPr>
                <a:t>47.06%</a:t>
              </a:r>
              <a:endParaRPr lang="en-GB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10098" y="3030873"/>
            <a:ext cx="1228521" cy="1230689"/>
            <a:chOff x="8137961" y="4233602"/>
            <a:chExt cx="1228521" cy="1230689"/>
          </a:xfrm>
        </p:grpSpPr>
        <p:sp>
          <p:nvSpPr>
            <p:cNvPr id="51" name="Rectangle 50"/>
            <p:cNvSpPr/>
            <p:nvPr/>
          </p:nvSpPr>
          <p:spPr>
            <a:xfrm>
              <a:off x="8137961" y="4233602"/>
              <a:ext cx="111766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dirty="0" smtClean="0">
                  <a:solidFill>
                    <a:srgbClr val="FFFFFF"/>
                  </a:solidFill>
                  <a:latin typeface="+mn-lt"/>
                </a:rPr>
                <a:t>Yes</a:t>
              </a:r>
              <a:endParaRPr lang="en-GB" sz="5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137961" y="5002626"/>
              <a:ext cx="12285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  <a:latin typeface="+mj-lt"/>
                </a:rPr>
                <a:t>52.94%</a:t>
              </a:r>
              <a:endParaRPr lang="en-GB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685800" y="5815842"/>
            <a:ext cx="7772400" cy="472722"/>
          </a:xfrm>
        </p:spPr>
        <p:txBody>
          <a:bodyPr anchor="t" anchorCtr="0"/>
          <a:lstStyle/>
          <a:p>
            <a:pPr algn="ctr"/>
            <a:r>
              <a:rPr lang="en-US" sz="2000" b="1" dirty="0">
                <a:solidFill>
                  <a:srgbClr val="08476F"/>
                </a:solidFill>
              </a:rPr>
              <a:t>Only </a:t>
            </a:r>
            <a:r>
              <a:rPr lang="en-US" sz="2000" b="1" dirty="0" smtClean="0">
                <a:solidFill>
                  <a:srgbClr val="08476F"/>
                </a:solidFill>
              </a:rPr>
              <a:t>53% </a:t>
            </a:r>
            <a:r>
              <a:rPr lang="en-US" sz="2000" b="1" dirty="0">
                <a:solidFill>
                  <a:srgbClr val="08476F"/>
                </a:solidFill>
              </a:rPr>
              <a:t>of respondents feel business school grads </a:t>
            </a:r>
            <a:br>
              <a:rPr lang="en-US" sz="2000" b="1" dirty="0">
                <a:solidFill>
                  <a:srgbClr val="08476F"/>
                </a:solidFill>
              </a:rPr>
            </a:br>
            <a:r>
              <a:rPr lang="en-US" sz="2000" b="1" dirty="0">
                <a:solidFill>
                  <a:srgbClr val="08476F"/>
                </a:solidFill>
              </a:rPr>
              <a:t>are equipped to meet real-world expectations</a:t>
            </a:r>
            <a:endParaRPr lang="en-GB" sz="2000" b="1" dirty="0">
              <a:solidFill>
                <a:srgbClr val="08476F"/>
              </a:solidFill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Do you believe that – in general – business school graduates are fully equipped to meet real-world corporate expectations?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354760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</p:childTnLst>
        </p:cTn>
      </p:par>
    </p:tnLst>
    <p:bldLst>
      <p:bldP spid="44" grpId="0" animBg="1"/>
      <p:bldP spid="53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Borderless 2015">
      <a:dk1>
        <a:srgbClr val="000000"/>
      </a:dk1>
      <a:lt1>
        <a:srgbClr val="FFFFFF"/>
      </a:lt1>
      <a:dk2>
        <a:srgbClr val="505050"/>
      </a:dk2>
      <a:lt2>
        <a:srgbClr val="D4DAE0"/>
      </a:lt2>
      <a:accent1>
        <a:srgbClr val="08476F"/>
      </a:accent1>
      <a:accent2>
        <a:srgbClr val="AAB4BE"/>
      </a:accent2>
      <a:accent3>
        <a:srgbClr val="995B1E"/>
      </a:accent3>
      <a:accent4>
        <a:srgbClr val="A48456"/>
      </a:accent4>
      <a:accent5>
        <a:srgbClr val="4C4348"/>
      </a:accent5>
      <a:accent6>
        <a:srgbClr val="6E5551"/>
      </a:accent6>
      <a:hlink>
        <a:srgbClr val="7AA5B0"/>
      </a:hlink>
      <a:folHlink>
        <a:srgbClr val="61916A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Theme">
  <a:themeElements>
    <a:clrScheme name="Borderless 2015">
      <a:dk1>
        <a:srgbClr val="000000"/>
      </a:dk1>
      <a:lt1>
        <a:srgbClr val="FFFFFF"/>
      </a:lt1>
      <a:dk2>
        <a:srgbClr val="505050"/>
      </a:dk2>
      <a:lt2>
        <a:srgbClr val="D4DAE0"/>
      </a:lt2>
      <a:accent1>
        <a:srgbClr val="08476F"/>
      </a:accent1>
      <a:accent2>
        <a:srgbClr val="AAB4BE"/>
      </a:accent2>
      <a:accent3>
        <a:srgbClr val="995B1E"/>
      </a:accent3>
      <a:accent4>
        <a:srgbClr val="A48456"/>
      </a:accent4>
      <a:accent5>
        <a:srgbClr val="4C4348"/>
      </a:accent5>
      <a:accent6>
        <a:srgbClr val="6E5551"/>
      </a:accent6>
      <a:hlink>
        <a:srgbClr val="7AA5B0"/>
      </a:hlink>
      <a:folHlink>
        <a:srgbClr val="61916A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orderless 2015">
    <a:dk1>
      <a:srgbClr val="000000"/>
    </a:dk1>
    <a:lt1>
      <a:srgbClr val="FFFFFF"/>
    </a:lt1>
    <a:dk2>
      <a:srgbClr val="505050"/>
    </a:dk2>
    <a:lt2>
      <a:srgbClr val="D4DAE0"/>
    </a:lt2>
    <a:accent1>
      <a:srgbClr val="08476F"/>
    </a:accent1>
    <a:accent2>
      <a:srgbClr val="AAB4BE"/>
    </a:accent2>
    <a:accent3>
      <a:srgbClr val="995B1E"/>
    </a:accent3>
    <a:accent4>
      <a:srgbClr val="A48456"/>
    </a:accent4>
    <a:accent5>
      <a:srgbClr val="4C4348"/>
    </a:accent5>
    <a:accent6>
      <a:srgbClr val="6E5551"/>
    </a:accent6>
    <a:hlink>
      <a:srgbClr val="7AA5B0"/>
    </a:hlink>
    <a:folHlink>
      <a:srgbClr val="6191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455</Words>
  <Application>Microsoft Macintosh PowerPoint</Application>
  <PresentationFormat>On-screen Show (4:3)</PresentationFormat>
  <Paragraphs>94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Theme</vt:lpstr>
      <vt:lpstr>1_Default Theme</vt:lpstr>
      <vt:lpstr>What they don’t teach in business school, but probably should </vt:lpstr>
      <vt:lpstr>Have you graduated from business school?</vt:lpstr>
      <vt:lpstr>Does your company sponsor business school education for its employees?</vt:lpstr>
      <vt:lpstr>What is your best estimate of the percentage of your company’s middle and senior management who have business school degrees? </vt:lpstr>
      <vt:lpstr>What skills do you expect business school graduates to  have acquired that will be of value to your company?</vt:lpstr>
      <vt:lpstr>What skills do you expect business school graduates to  have acquired that will be of value to your company?</vt:lpstr>
      <vt:lpstr>PowerPoint Presentation</vt:lpstr>
      <vt:lpstr>PowerPoint Presentation</vt:lpstr>
      <vt:lpstr>Do you believe that – in general – business school graduates are fully equipped to meet real-world corporate expectations?</vt:lpstr>
      <vt:lpstr>PowerPoint Presentation</vt:lpstr>
      <vt:lpstr>PowerPoint Presentation</vt:lpstr>
    </vt:vector>
  </TitlesOfParts>
  <Company>.Mach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Vlieghe</dc:creator>
  <cp:lastModifiedBy>Mike Vlieghe</cp:lastModifiedBy>
  <cp:revision>47</cp:revision>
  <dcterms:created xsi:type="dcterms:W3CDTF">2015-04-08T13:13:39Z</dcterms:created>
  <dcterms:modified xsi:type="dcterms:W3CDTF">2015-11-20T15:03:15Z</dcterms:modified>
</cp:coreProperties>
</file>